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5"/>
  </p:notesMasterIdLst>
  <p:handoutMasterIdLst>
    <p:handoutMasterId r:id="rId5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6858000" cy="9144000"/>
  <p:embeddedFontLst>
    <p:embeddedFont>
      <p:font typeface="Helvetica Neue" panose="02000503000000020004" pitchFamily="2" charset="0"/>
      <p:regular r:id="rId57"/>
      <p:bold r:id="rId58"/>
      <p:italic r:id="rId59"/>
      <p:boldItalic r:id="rId60"/>
    </p:embeddedFont>
    <p:embeddedFont>
      <p:font typeface="Helvetica Neue Light" panose="02000403000000020004"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9D11C5-A002-4072-A769-E722BB20C41A}">
  <a:tblStyle styleId="{479D11C5-A002-4072-A769-E722BB20C4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8"/>
  </p:normalViewPr>
  <p:slideViewPr>
    <p:cSldViewPr snapToGrid="0">
      <p:cViewPr varScale="1">
        <p:scale>
          <a:sx n="158" d="100"/>
          <a:sy n="158" d="100"/>
        </p:scale>
        <p:origin x="56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DF91-55BF-6FBD-90C0-07A5009370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6EA2F9-B163-D62C-CEB4-D81B4A4E08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07D969-F1CE-774A-A7B3-0591C1946B78}" type="datetimeFigureOut">
              <a:rPr lang="en-US" smtClean="0"/>
              <a:t>5/29/23</a:t>
            </a:fld>
            <a:endParaRPr lang="en-US"/>
          </a:p>
        </p:txBody>
      </p:sp>
      <p:sp>
        <p:nvSpPr>
          <p:cNvPr id="4" name="Footer Placeholder 3">
            <a:extLst>
              <a:ext uri="{FF2B5EF4-FFF2-40B4-BE49-F238E27FC236}">
                <a16:creationId xmlns:a16="http://schemas.microsoft.com/office/drawing/2014/main" id="{CA27B7CD-D9F7-5DA3-8C4B-62EBFBE43B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57DEC1-3EF8-5FD6-E302-11A1544AA6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3241E-065D-AC44-A593-12F10F66E00E}" type="slidenum">
              <a:rPr lang="en-US" smtClean="0"/>
              <a:t>‹#›</a:t>
            </a:fld>
            <a:endParaRPr lang="en-US"/>
          </a:p>
        </p:txBody>
      </p:sp>
    </p:spTree>
    <p:extLst>
      <p:ext uri="{BB962C8B-B14F-4D97-AF65-F5344CB8AC3E}">
        <p14:creationId xmlns:p14="http://schemas.microsoft.com/office/powerpoint/2010/main" val="1388757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44b5a95e8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44b5a95e8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22b20c776a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22b20c776a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22b20c776a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22b20c776a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53ceab08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253ceab08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53ceab08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253ceab08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2b20c776a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22b20c776a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2b20c776a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22b20c776a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25681b32c6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25681b32c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25681b32c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25681b32c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5681b32c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25681b32c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25681b32c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25681b32c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2b20c776a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2b20c776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25681b32c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25681b32c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25681b32c6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25681b32c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25681b32c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25681b32c6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25681b32c6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25681b32c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5681b32c6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25681b32c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25681b32c6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25681b32c6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25681b32c6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25681b32c6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25681b32c6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25681b32c6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25681b32c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25681b32c6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25681b32c6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25681b32c6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2b20c776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2b20c776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25681b32c6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25681b32c6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5681b32c6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25681b32c6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25681b32c6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25681b32c6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25681b32c6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25681b32c6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25681b32c6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25681b32c6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25681b32c6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25681b32c6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25681b32c6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25681b32c6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25681b32c6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25681b32c6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25681b32c6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25681b32c6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25681b32c6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25681b32c6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44b5a95e8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44b5a95e8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25681b32c6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25681b32c6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25681b32c6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25681b32c6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25681b32c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25681b32c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25681b32c6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225681b32c6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25681b32c6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25681b32c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25681b32c6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25681b32c6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25681b32c6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25681b32c6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25681b32c6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25681b32c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25681b32c6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25681b32c6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25681b32c6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25681b32c6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4839f0415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24839f0415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25681b32c6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25681b32c6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2551e6d12f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g22551e6d12f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4839f04156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24839f0415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44b5a95e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244b5a95e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2b20c776a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2b20c776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2b20c776a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22b20c776a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2b20c776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2b20c776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2b20c776a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22b20c776a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5200" b="1">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binnacle-training-college" TargetMode="External"/><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binnacleRTO/" TargetMode="External"/><Relationship Id="rId11" Type="http://schemas.openxmlformats.org/officeDocument/2006/relationships/image" Target="../media/image6.png"/><Relationship Id="rId5" Type="http://schemas.openxmlformats.org/officeDocument/2006/relationships/hyperlink" Target="mailto:admin@binnacletraining.com.au" TargetMode="External"/><Relationship Id="rId10" Type="http://schemas.openxmlformats.org/officeDocument/2006/relationships/hyperlink" Target="https://www.instagram.com/binnacletraining_rtocode31319" TargetMode="External"/><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binnacletraining.com.au/for-schools/programs/" TargetMode="External"/><Relationship Id="rId5" Type="http://schemas.openxmlformats.org/officeDocument/2006/relationships/hyperlink" Target="mailto:admin@binnacletraining.com.au"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s://www.binnacletraining.com.au/for-schools/programs/" TargetMode="External"/><Relationship Id="rId5" Type="http://schemas.openxmlformats.org/officeDocument/2006/relationships/image" Target="../media/image39.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g"/><Relationship Id="rId7" Type="http://schemas.openxmlformats.org/officeDocument/2006/relationships/hyperlink" Target="https://www.linkedin.com/company/binnacle-training-college" TargetMode="External"/><Relationship Id="rId2" Type="http://schemas.openxmlformats.org/officeDocument/2006/relationships/notesSlide" Target="../notesSlides/notesSlide53.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hyperlink" Target="https://www.facebook.com/binnacleRT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nstagram.com/binnacletraining_rtocode313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00700" y="1372654"/>
            <a:ext cx="6596700" cy="2052600"/>
          </a:xfrm>
          <a:prstGeom prst="rect">
            <a:avLst/>
          </a:prstGeom>
        </p:spPr>
        <p:txBody>
          <a:bodyPr spcFirstLastPara="1" wrap="square" lIns="91425" tIns="91425" rIns="91425" bIns="91425" anchor="b" anchorCtr="0">
            <a:noAutofit/>
          </a:bodyPr>
          <a:lstStyle/>
          <a:p>
            <a:pPr marL="0" lvl="0" indent="0" algn="l" rtl="0">
              <a:lnSpc>
                <a:spcPct val="80000"/>
              </a:lnSpc>
              <a:spcBef>
                <a:spcPts val="0"/>
              </a:spcBef>
              <a:spcAft>
                <a:spcPts val="0"/>
              </a:spcAft>
              <a:buNone/>
            </a:pPr>
            <a:r>
              <a:rPr lang="en-GB" sz="6200" dirty="0"/>
              <a:t>SPORT, FITNESS &amp; RECREATION</a:t>
            </a:r>
            <a:endParaRPr sz="6200" dirty="0"/>
          </a:p>
        </p:txBody>
      </p:sp>
      <p:pic>
        <p:nvPicPr>
          <p:cNvPr id="55" name="Google Shape;55;p13"/>
          <p:cNvPicPr preferRelativeResize="0"/>
          <p:nvPr/>
        </p:nvPicPr>
        <p:blipFill>
          <a:blip r:embed="rId4">
            <a:alphaModFix/>
          </a:blip>
          <a:stretch>
            <a:fillRect/>
          </a:stretch>
        </p:blipFill>
        <p:spPr>
          <a:xfrm>
            <a:off x="7240697" y="4165502"/>
            <a:ext cx="1506976" cy="549899"/>
          </a:xfrm>
          <a:prstGeom prst="rect">
            <a:avLst/>
          </a:prstGeom>
          <a:noFill/>
          <a:ln>
            <a:noFill/>
          </a:ln>
        </p:spPr>
      </p:pic>
      <p:sp>
        <p:nvSpPr>
          <p:cNvPr id="56" name="Google Shape;56;p13"/>
          <p:cNvSpPr txBox="1">
            <a:spLocks noGrp="1"/>
          </p:cNvSpPr>
          <p:nvPr>
            <p:ph type="subTitle" idx="1"/>
          </p:nvPr>
        </p:nvSpPr>
        <p:spPr>
          <a:xfrm>
            <a:off x="400700" y="4146550"/>
            <a:ext cx="2201400" cy="723600"/>
          </a:xfrm>
          <a:prstGeom prst="rect">
            <a:avLst/>
          </a:prstGeom>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uFill>
                  <a:noFill/>
                </a:uFill>
                <a:hlinkClick r:id="rId5">
                  <a:extLst>
                    <a:ext uri="{A12FA001-AC4F-418D-AE19-62706E023703}">
                      <ahyp:hlinkClr xmlns:ahyp="http://schemas.microsoft.com/office/drawing/2018/hyperlinkcolor" val="tx"/>
                    </a:ext>
                  </a:extLst>
                </a:hlinkClick>
              </a:rPr>
              <a:t>admin@binnacletraining.com.au</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
        <p:nvSpPr>
          <p:cNvPr id="57" name="Google Shape;57;p13"/>
          <p:cNvSpPr/>
          <p:nvPr/>
        </p:nvSpPr>
        <p:spPr>
          <a:xfrm>
            <a:off x="491675" y="572925"/>
            <a:ext cx="3774759" cy="220725"/>
          </a:xfrm>
          <a:prstGeom prst="rect">
            <a:avLst/>
          </a:prstGeom>
        </p:spPr>
        <p:txBody>
          <a:bodyPr>
            <a:prstTxWarp prst="textPlain">
              <a:avLst/>
            </a:prstTxWarp>
          </a:bodyPr>
          <a:lstStyle/>
          <a:p>
            <a:pPr lvl="0" algn="ctr"/>
            <a:r>
              <a:rPr b="1" i="0" dirty="0">
                <a:ln w="9525" cap="flat" cmpd="sng">
                  <a:solidFill>
                    <a:srgbClr val="2DAAE2"/>
                  </a:solidFill>
                  <a:prstDash val="solid"/>
                  <a:round/>
                  <a:headEnd type="none" w="sm" len="sm"/>
                  <a:tailEnd type="none" w="sm" len="sm"/>
                </a:ln>
                <a:noFill/>
                <a:latin typeface="Helvetica Neue"/>
              </a:rPr>
              <a:t>2024 COURSE OFFERINGS</a:t>
            </a:r>
          </a:p>
        </p:txBody>
      </p:sp>
      <p:pic>
        <p:nvPicPr>
          <p:cNvPr id="58" name="Google Shape;58;p13">
            <a:hlinkClick r:id="rId6"/>
          </p:cNvPr>
          <p:cNvPicPr preferRelativeResize="0"/>
          <p:nvPr/>
        </p:nvPicPr>
        <p:blipFill rotWithShape="1">
          <a:blip r:embed="rId7">
            <a:alphaModFix/>
          </a:blip>
          <a:srcRect/>
          <a:stretch/>
        </p:blipFill>
        <p:spPr>
          <a:xfrm>
            <a:off x="491670" y="3878537"/>
            <a:ext cx="197150" cy="202223"/>
          </a:xfrm>
          <a:prstGeom prst="rect">
            <a:avLst/>
          </a:prstGeom>
          <a:noFill/>
          <a:ln>
            <a:noFill/>
          </a:ln>
        </p:spPr>
      </p:pic>
      <p:pic>
        <p:nvPicPr>
          <p:cNvPr id="59" name="Google Shape;59;p13">
            <a:hlinkClick r:id="rId8"/>
          </p:cNvPr>
          <p:cNvPicPr preferRelativeResize="0"/>
          <p:nvPr/>
        </p:nvPicPr>
        <p:blipFill rotWithShape="1">
          <a:blip r:embed="rId9">
            <a:alphaModFix/>
          </a:blip>
          <a:srcRect/>
          <a:stretch/>
        </p:blipFill>
        <p:spPr>
          <a:xfrm>
            <a:off x="739261" y="3878539"/>
            <a:ext cx="197150" cy="202223"/>
          </a:xfrm>
          <a:prstGeom prst="rect">
            <a:avLst/>
          </a:prstGeom>
          <a:noFill/>
          <a:ln>
            <a:noFill/>
          </a:ln>
        </p:spPr>
      </p:pic>
      <p:pic>
        <p:nvPicPr>
          <p:cNvPr id="60" name="Google Shape;60;p13">
            <a:hlinkClick r:id="rId10"/>
          </p:cNvPr>
          <p:cNvPicPr preferRelativeResize="0"/>
          <p:nvPr/>
        </p:nvPicPr>
        <p:blipFill rotWithShape="1">
          <a:blip r:embed="rId11">
            <a:alphaModFix/>
          </a:blip>
          <a:srcRect/>
          <a:stretch/>
        </p:blipFill>
        <p:spPr>
          <a:xfrm>
            <a:off x="986870" y="3878539"/>
            <a:ext cx="197150" cy="20222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2"/>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146" name="Google Shape;146;p2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147" name="Google Shape;147;p22"/>
          <p:cNvSpPr txBox="1">
            <a:spLocks noGrp="1"/>
          </p:cNvSpPr>
          <p:nvPr>
            <p:ph type="body" idx="1"/>
          </p:nvPr>
        </p:nvSpPr>
        <p:spPr>
          <a:xfrm>
            <a:off x="317025" y="1906401"/>
            <a:ext cx="3887400" cy="2157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This qualification reflects the role of individuals who assist with the delivery of sport and recreation activities and who complete a range of customer contact duties. </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participate in the delivery of a range of sport and recreation activities and programs within the school.</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None/>
            </a:pPr>
            <a:r>
              <a:rPr lang="en-GB" sz="1200">
                <a:solidFill>
                  <a:schemeClr val="lt1"/>
                </a:solidFill>
                <a:latin typeface="Helvetica Neue Light"/>
                <a:ea typeface="Helvetica Neue Light"/>
                <a:cs typeface="Helvetica Neue Light"/>
                <a:sym typeface="Helvetica Neue Light"/>
              </a:rPr>
              <a:t>Available with a ‘General’ or ‘Sport Specialty’ Coaching outcome - AFL, NRL, Netball, Rugby Union or Choose Your Own Sport!</a:t>
            </a:r>
            <a:endParaRPr sz="1200">
              <a:solidFill>
                <a:schemeClr val="lt1"/>
              </a:solidFill>
              <a:latin typeface="Helvetica Neue Light"/>
              <a:ea typeface="Helvetica Neue Light"/>
              <a:cs typeface="Helvetica Neue Light"/>
              <a:sym typeface="Helvetica Neue Light"/>
            </a:endParaRPr>
          </a:p>
        </p:txBody>
      </p:sp>
      <p:sp>
        <p:nvSpPr>
          <p:cNvPr id="148" name="Google Shape;148;p22"/>
          <p:cNvSpPr txBox="1">
            <a:spLocks noGrp="1"/>
          </p:cNvSpPr>
          <p:nvPr>
            <p:ph type="title"/>
          </p:nvPr>
        </p:nvSpPr>
        <p:spPr>
          <a:xfrm>
            <a:off x="317025" y="1005013"/>
            <a:ext cx="36852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SIS20115 Certificate II in Sport and Recreation</a:t>
            </a:r>
            <a:endParaRPr sz="2400" b="1">
              <a:solidFill>
                <a:schemeClr val="lt1"/>
              </a:solidFill>
            </a:endParaRPr>
          </a:p>
        </p:txBody>
      </p:sp>
      <p:graphicFrame>
        <p:nvGraphicFramePr>
          <p:cNvPr id="149" name="Google Shape;149;p22"/>
          <p:cNvGraphicFramePr/>
          <p:nvPr>
            <p:extLst>
              <p:ext uri="{D42A27DB-BD31-4B8C-83A1-F6EECF244321}">
                <p14:modId xmlns:p14="http://schemas.microsoft.com/office/powerpoint/2010/main" val="4021496054"/>
              </p:ext>
            </p:extLst>
          </p:nvPr>
        </p:nvGraphicFramePr>
        <p:xfrm>
          <a:off x="4877350" y="835915"/>
          <a:ext cx="3949625" cy="3466696"/>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1-Year Format</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a:t>
                      </a:r>
                      <a:r>
                        <a:rPr lang="en-GB" sz="900" b="1">
                          <a:latin typeface="Helvetica Neue"/>
                          <a:ea typeface="Helvetica Neue"/>
                          <a:cs typeface="Helvetica Neue"/>
                          <a:sym typeface="Helvetica Neue"/>
                        </a:rPr>
                        <a:t>3 </a:t>
                      </a:r>
                      <a:r>
                        <a:rPr lang="en-GB" sz="900" u="none" strike="noStrike" cap="none">
                          <a:latin typeface="Helvetica Neue"/>
                          <a:ea typeface="Helvetica Neue"/>
                          <a:cs typeface="Helvetica Neue"/>
                          <a:sym typeface="Helvetica Neue"/>
                        </a:rPr>
                        <a:t>(</a:t>
                      </a:r>
                      <a:r>
                        <a:rPr lang="en-GB" sz="900">
                          <a:latin typeface="Helvetica Neue"/>
                          <a:ea typeface="Helvetica Neue"/>
                          <a:cs typeface="Helvetica Neue"/>
                          <a:sym typeface="Helvetica Neue"/>
                        </a:rPr>
                        <a:t>8</a:t>
                      </a:r>
                      <a:r>
                        <a:rPr lang="en-GB" sz="900" u="none" strike="noStrike" cap="none">
                          <a:latin typeface="Helvetica Neue"/>
                          <a:ea typeface="Helvetica Neue"/>
                          <a:cs typeface="Helvetica Neue"/>
                          <a:sym typeface="Helvetica Neue"/>
                        </a:rPr>
                        <a:t> Core units, 5 Elective units)</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Year 10</a:t>
                      </a:r>
                      <a:r>
                        <a:rPr lang="en-GB" sz="900">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$265.00 </a:t>
                      </a:r>
                      <a:r>
                        <a:rPr lang="en-GB" sz="900">
                          <a:latin typeface="Helvetica Neue"/>
                          <a:ea typeface="Helvetica Neue"/>
                          <a:cs typeface="Helvetica Neue"/>
                          <a:sym typeface="Helvetica Neue"/>
                        </a:rPr>
                        <a:t>per person</a:t>
                      </a:r>
                      <a:r>
                        <a:rPr lang="en-GB" sz="900" b="1">
                          <a:latin typeface="Helvetica Neue"/>
                          <a:ea typeface="Helvetica Neue"/>
                          <a:cs typeface="Helvetica Neue"/>
                          <a:sym typeface="Helvetica Neue"/>
                        </a:rPr>
                        <a:t> (+ First Aid $55.00)</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4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50" name="Google Shape;150;p2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BSB20120 Certificate II in Workplace Skills</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8" name="Google Shape;158;p23"/>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159" name="Google Shape;159;p23"/>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60" name="Google Shape;160;p23"/>
          <p:cNvSpPr txBox="1">
            <a:spLocks noGrp="1"/>
          </p:cNvSpPr>
          <p:nvPr>
            <p:ph type="body" idx="1"/>
          </p:nvPr>
        </p:nvSpPr>
        <p:spPr>
          <a:xfrm>
            <a:off x="4979625" y="1901975"/>
            <a:ext cx="3670500" cy="2338500"/>
          </a:xfrm>
          <a:prstGeom prst="rect">
            <a:avLst/>
          </a:prstGeom>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SIS20115 Certificate II in Sport and Recreation (Maximum 4 QCE Credits)</a:t>
            </a:r>
            <a:endParaRPr sz="120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a:solidFill>
                  <a:schemeClr val="lt1"/>
                </a:solidFill>
              </a:rPr>
              <a:t>The nationally recognised First Aid competency - HLTAID011 Provide First Aid </a:t>
            </a:r>
            <a:endParaRPr sz="120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a:solidFill>
                  <a:schemeClr val="lt1"/>
                </a:solidFill>
              </a:rPr>
              <a:t>Community Coaching - Essential Skills Course (non-accredited), issued by Australian Sports Commission</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Direct pathway into SIS30115 Certificate III in Sport and Recreation (or SIS30321 Certificate III in Fitness)</a:t>
            </a:r>
            <a:endParaRPr sz="1200">
              <a:solidFill>
                <a:schemeClr val="lt1"/>
              </a:solidFill>
            </a:endParaRPr>
          </a:p>
        </p:txBody>
      </p:sp>
      <p:sp>
        <p:nvSpPr>
          <p:cNvPr id="161" name="Google Shape;161;p23"/>
          <p:cNvSpPr txBox="1">
            <a:spLocks noGrp="1"/>
          </p:cNvSpPr>
          <p:nvPr>
            <p:ph type="title"/>
          </p:nvPr>
        </p:nvSpPr>
        <p:spPr>
          <a:xfrm>
            <a:off x="5092125" y="903025"/>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162" name="Google Shape;162;p23"/>
          <p:cNvPicPr preferRelativeResize="0"/>
          <p:nvPr/>
        </p:nvPicPr>
        <p:blipFill rotWithShape="1">
          <a:blip r:embed="rId4">
            <a:alphaModFix/>
          </a:blip>
          <a:srcRect t="12478" b="12485"/>
          <a:stretch/>
        </p:blipFill>
        <p:spPr>
          <a:xfrm>
            <a:off x="0" y="-2725"/>
            <a:ext cx="4571999" cy="5143501"/>
          </a:xfrm>
          <a:prstGeom prst="rect">
            <a:avLst/>
          </a:prstGeom>
          <a:noFill/>
          <a:ln>
            <a:noFill/>
          </a:ln>
        </p:spPr>
      </p:pic>
      <p:pic>
        <p:nvPicPr>
          <p:cNvPr id="163" name="Google Shape;163;p23"/>
          <p:cNvPicPr preferRelativeResize="0"/>
          <p:nvPr/>
        </p:nvPicPr>
        <p:blipFill rotWithShape="1">
          <a:blip r:embed="rId5">
            <a:alphaModFix/>
          </a:blip>
          <a:srcRect/>
          <a:stretch/>
        </p:blipFill>
        <p:spPr>
          <a:xfrm>
            <a:off x="202300" y="4645526"/>
            <a:ext cx="888525" cy="324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238475" y="2726025"/>
            <a:ext cx="1668600" cy="464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SIS20115</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Certificate II in Sport and Recreation</a:t>
            </a:r>
            <a:endParaRPr sz="1100">
              <a:solidFill>
                <a:schemeClr val="lt1"/>
              </a:solidFill>
            </a:endParaRPr>
          </a:p>
        </p:txBody>
      </p:sp>
      <p:pic>
        <p:nvPicPr>
          <p:cNvPr id="171" name="Google Shape;171;p24"/>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172" name="Google Shape;172;p2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SIS20115 Certificate II in Sport and Recreation</a:t>
            </a:r>
            <a:endParaRPr sz="600">
              <a:solidFill>
                <a:srgbClr val="EFEFEF"/>
              </a:solidFill>
              <a:latin typeface="Helvetica Neue"/>
              <a:ea typeface="Helvetica Neue"/>
              <a:cs typeface="Helvetica Neue"/>
              <a:sym typeface="Helvetica Neue"/>
            </a:endParaRPr>
          </a:p>
        </p:txBody>
      </p:sp>
      <p:graphicFrame>
        <p:nvGraphicFramePr>
          <p:cNvPr id="173" name="Google Shape;173;p24"/>
          <p:cNvGraphicFramePr/>
          <p:nvPr/>
        </p:nvGraphicFramePr>
        <p:xfrm>
          <a:off x="2278250" y="847063"/>
          <a:ext cx="3240525" cy="1798200"/>
        </p:xfrm>
        <a:graphic>
          <a:graphicData uri="http://schemas.openxmlformats.org/drawingml/2006/table">
            <a:tbl>
              <a:tblPr>
                <a:noFill/>
                <a:tableStyleId>{479D11C5-A002-4072-A769-E722BB20C41A}</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1</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Binnacle Lounge Induction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Introduction to the Sport, Fitness and Recreation (SFR) Industry</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Coaching Program (Student Delivery): Plan and Deliver Coaching Sessions </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SFR Coaching Program (Supervisor): Assist with Delivering Coaching Sessions</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174" name="Google Shape;174;p24"/>
          <p:cNvGraphicFramePr/>
          <p:nvPr/>
        </p:nvGraphicFramePr>
        <p:xfrm>
          <a:off x="5652225" y="847063"/>
          <a:ext cx="3240525" cy="1584840"/>
        </p:xfrm>
        <a:graphic>
          <a:graphicData uri="http://schemas.openxmlformats.org/drawingml/2006/table">
            <a:tbl>
              <a:tblPr>
                <a:noFill/>
                <a:tableStyleId>{479D11C5-A002-4072-A769-E722BB20C41A}</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3</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TOPICS</a:t>
                      </a:r>
                      <a:endParaRPr sz="7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Cardio and Conditioning Programs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The SFR Industry</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One-on-One Cardio Program</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Group Conditioning Sessions for Adolescent Participants </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Respond to an Emergency Situation: Fire Evacuation Drill</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175" name="Google Shape;175;p24"/>
          <p:cNvGraphicFramePr/>
          <p:nvPr/>
        </p:nvGraphicFramePr>
        <p:xfrm>
          <a:off x="2278250" y="2786363"/>
          <a:ext cx="3240525" cy="1584840"/>
        </p:xfrm>
        <a:graphic>
          <a:graphicData uri="http://schemas.openxmlformats.org/drawingml/2006/table">
            <a:tbl>
              <a:tblPr>
                <a:noFill/>
                <a:tableStyleId>{479D11C5-A002-4072-A769-E722BB20C41A}</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2</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TOPICS</a:t>
                      </a:r>
                      <a:endParaRPr sz="700" b="1">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Perform Research and Create a Group Presentation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Organise and Complete Work Tasks</a:t>
                      </a:r>
                      <a:endParaRPr sz="70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Group Nutrition Presentation: Create and Deliver a Presentation to your Peers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 #1: Plan and Conduct Community SFR Sessions for Participants</a:t>
                      </a:r>
                      <a:endParaRPr sz="70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176" name="Google Shape;176;p24"/>
          <p:cNvGraphicFramePr/>
          <p:nvPr/>
        </p:nvGraphicFramePr>
        <p:xfrm>
          <a:off x="5652225" y="2571738"/>
          <a:ext cx="3240525" cy="1584840"/>
        </p:xfrm>
        <a:graphic>
          <a:graphicData uri="http://schemas.openxmlformats.org/drawingml/2006/table">
            <a:tbl>
              <a:tblPr>
                <a:noFill/>
                <a:tableStyleId>{479D11C5-A002-4072-A769-E722BB20C41A}</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4</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TOPICS</a:t>
                      </a:r>
                      <a:endParaRPr sz="7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23652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First Aid Course: HLTAID011 Provide First Aid</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0152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Coaching Program (Teacher Facilitated): Assist with Delivering Coaching Sessions </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 #2: Plan and Conduct Community SFR Sessions for Participants</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sp>
        <p:nvSpPr>
          <p:cNvPr id="177" name="Google Shape;177;p24"/>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185" name="Google Shape;185;p25"/>
          <p:cNvPicPr preferRelativeResize="0"/>
          <p:nvPr/>
        </p:nvPicPr>
        <p:blipFill rotWithShape="1">
          <a:blip r:embed="rId3">
            <a:alphaModFix/>
          </a:blip>
          <a:srcRect t="12478" b="12485"/>
          <a:stretch/>
        </p:blipFill>
        <p:spPr>
          <a:xfrm>
            <a:off x="4572000" y="0"/>
            <a:ext cx="4572002" cy="5143501"/>
          </a:xfrm>
          <a:prstGeom prst="rect">
            <a:avLst/>
          </a:prstGeom>
          <a:noFill/>
          <a:ln>
            <a:noFill/>
          </a:ln>
        </p:spPr>
      </p:pic>
      <p:sp>
        <p:nvSpPr>
          <p:cNvPr id="186" name="Google Shape;186;p25"/>
          <p:cNvSpPr txBox="1">
            <a:spLocks noGrp="1"/>
          </p:cNvSpPr>
          <p:nvPr>
            <p:ph type="title"/>
          </p:nvPr>
        </p:nvSpPr>
        <p:spPr>
          <a:xfrm>
            <a:off x="585275" y="1218795"/>
            <a:ext cx="3322800" cy="489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sp>
        <p:nvSpPr>
          <p:cNvPr id="187" name="Google Shape;187;p25"/>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666666"/>
                </a:solidFill>
                <a:latin typeface="Helvetica Neue"/>
                <a:ea typeface="Helvetica Neue"/>
                <a:cs typeface="Helvetica Neue"/>
                <a:sym typeface="Helvetica Neue"/>
              </a:rPr>
              <a:t>SIS20115 Certificate II in Sport and Recreation</a:t>
            </a:r>
            <a:endParaRPr sz="600">
              <a:solidFill>
                <a:srgbClr val="666666"/>
              </a:solidFill>
              <a:latin typeface="Helvetica Neue"/>
              <a:ea typeface="Helvetica Neue"/>
              <a:cs typeface="Helvetica Neue"/>
              <a:sym typeface="Helvetica Neue"/>
            </a:endParaRPr>
          </a:p>
        </p:txBody>
      </p:sp>
      <p:pic>
        <p:nvPicPr>
          <p:cNvPr id="188" name="Google Shape;188;p25"/>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189" name="Google Shape;189;p25"/>
          <p:cNvSpPr txBox="1">
            <a:spLocks noGrp="1"/>
          </p:cNvSpPr>
          <p:nvPr>
            <p:ph type="body" idx="1"/>
          </p:nvPr>
        </p:nvSpPr>
        <p:spPr>
          <a:xfrm>
            <a:off x="585275" y="1798049"/>
            <a:ext cx="3655200" cy="1547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Officiating games or school competitions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Coaching beginner participants to develop fundamental skills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Effective communication skills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Providing quality service to participants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Using digital technologies in sports environments</a:t>
            </a:r>
            <a:endParaRPr sz="120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197" name="Google Shape;197;p26"/>
          <p:cNvPicPr preferRelativeResize="0"/>
          <p:nvPr/>
        </p:nvPicPr>
        <p:blipFill rotWithShape="1">
          <a:blip r:embed="rId3">
            <a:alphaModFix/>
          </a:blip>
          <a:srcRect t="12478" b="12485"/>
          <a:stretch/>
        </p:blipFill>
        <p:spPr>
          <a:xfrm>
            <a:off x="4572000" y="0"/>
            <a:ext cx="4572002" cy="5143501"/>
          </a:xfrm>
          <a:prstGeom prst="rect">
            <a:avLst/>
          </a:prstGeom>
          <a:noFill/>
          <a:ln>
            <a:noFill/>
          </a:ln>
        </p:spPr>
      </p:pic>
      <p:sp>
        <p:nvSpPr>
          <p:cNvPr id="198" name="Google Shape;198;p26"/>
          <p:cNvSpPr txBox="1">
            <a:spLocks noGrp="1"/>
          </p:cNvSpPr>
          <p:nvPr>
            <p:ph type="title"/>
          </p:nvPr>
        </p:nvSpPr>
        <p:spPr>
          <a:xfrm>
            <a:off x="614400" y="12565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199" name="Google Shape;199;p26"/>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00" name="Google Shape;200;p26"/>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SIS20115 Certificate II in Sport and Recreation</a:t>
            </a:r>
            <a:endParaRPr sz="600">
              <a:solidFill>
                <a:srgbClr val="999999"/>
              </a:solidFill>
              <a:latin typeface="Helvetica Neue"/>
              <a:ea typeface="Helvetica Neue"/>
              <a:cs typeface="Helvetica Neue"/>
              <a:sym typeface="Helvetica Neue"/>
            </a:endParaRPr>
          </a:p>
        </p:txBody>
      </p:sp>
      <p:sp>
        <p:nvSpPr>
          <p:cNvPr id="203" name="Google Shape;203;p26"/>
          <p:cNvSpPr txBox="1">
            <a:spLocks noGrp="1"/>
          </p:cNvSpPr>
          <p:nvPr>
            <p:ph type="body" idx="1"/>
          </p:nvPr>
        </p:nvSpPr>
        <p:spPr>
          <a:xfrm>
            <a:off x="546275" y="2119650"/>
            <a:ext cx="3559800" cy="904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 and recreation-related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209" name="Google Shape;209;p2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10" name="Google Shape;210;p27"/>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211" name="Google Shape;211;p27"/>
          <p:cNvSpPr txBox="1"/>
          <p:nvPr/>
        </p:nvSpPr>
        <p:spPr>
          <a:xfrm>
            <a:off x="5758950" y="550500"/>
            <a:ext cx="1434600" cy="609900"/>
          </a:xfrm>
          <a:prstGeom prst="rect">
            <a:avLst/>
          </a:prstGeom>
          <a:solidFill>
            <a:srgbClr val="2DAAE2"/>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 in Sport and Recreation</a:t>
            </a:r>
            <a:endParaRPr sz="800" b="1">
              <a:solidFill>
                <a:schemeClr val="lt1"/>
              </a:solidFill>
              <a:latin typeface="Helvetica Neue"/>
              <a:ea typeface="Helvetica Neue"/>
              <a:cs typeface="Helvetica Neue"/>
              <a:sym typeface="Helvetica Neue"/>
            </a:endParaRPr>
          </a:p>
        </p:txBody>
      </p:sp>
      <p:sp>
        <p:nvSpPr>
          <p:cNvPr id="212" name="Google Shape;212;p27"/>
          <p:cNvSpPr txBox="1"/>
          <p:nvPr/>
        </p:nvSpPr>
        <p:spPr>
          <a:xfrm>
            <a:off x="4572000" y="1450750"/>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Club Level Official*</a:t>
            </a:r>
            <a:br>
              <a:rPr lang="en-GB" sz="800" b="1">
                <a:solidFill>
                  <a:schemeClr val="lt1"/>
                </a:solidFill>
                <a:latin typeface="Helvetica Neue"/>
                <a:ea typeface="Helvetica Neue"/>
                <a:cs typeface="Helvetica Neue"/>
                <a:sym typeface="Helvetica Neue"/>
              </a:rPr>
            </a:br>
            <a:r>
              <a:rPr lang="en-GB" sz="800">
                <a:solidFill>
                  <a:schemeClr val="lt1"/>
                </a:solidFill>
                <a:latin typeface="Helvetica Neue"/>
                <a:ea typeface="Helvetica Neue"/>
                <a:cs typeface="Helvetica Neue"/>
                <a:sym typeface="Helvetica Neue"/>
              </a:rPr>
              <a:t>(e.g. Referee – paid position)</a:t>
            </a:r>
            <a:endParaRPr sz="800">
              <a:solidFill>
                <a:schemeClr val="lt1"/>
              </a:solidFill>
              <a:latin typeface="Helvetica Neue"/>
              <a:ea typeface="Helvetica Neue"/>
              <a:cs typeface="Helvetica Neue"/>
              <a:sym typeface="Helvetica Neue"/>
            </a:endParaRPr>
          </a:p>
        </p:txBody>
      </p:sp>
      <p:sp>
        <p:nvSpPr>
          <p:cNvPr id="213" name="Google Shape;213;p27"/>
          <p:cNvSpPr txBox="1"/>
          <p:nvPr/>
        </p:nvSpPr>
        <p:spPr>
          <a:xfrm>
            <a:off x="4572000" y="32706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Sports Coach</a:t>
            </a:r>
            <a:endParaRPr sz="800" b="1">
              <a:solidFill>
                <a:srgbClr val="2DAAE2"/>
              </a:solidFill>
              <a:latin typeface="Helvetica Neue"/>
              <a:ea typeface="Helvetica Neue"/>
              <a:cs typeface="Helvetica Neue"/>
              <a:sym typeface="Helvetica Neue"/>
            </a:endParaRPr>
          </a:p>
        </p:txBody>
      </p:sp>
      <p:sp>
        <p:nvSpPr>
          <p:cNvPr id="214" name="Google Shape;214;p27"/>
          <p:cNvSpPr txBox="1"/>
          <p:nvPr/>
        </p:nvSpPr>
        <p:spPr>
          <a:xfrm>
            <a:off x="4572000" y="37008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Game Development Officer</a:t>
            </a:r>
            <a:endParaRPr sz="800" b="1">
              <a:solidFill>
                <a:srgbClr val="2DAAE2"/>
              </a:solidFill>
              <a:latin typeface="Helvetica Neue"/>
              <a:ea typeface="Helvetica Neue"/>
              <a:cs typeface="Helvetica Neue"/>
              <a:sym typeface="Helvetica Neue"/>
            </a:endParaRPr>
          </a:p>
        </p:txBody>
      </p:sp>
      <p:sp>
        <p:nvSpPr>
          <p:cNvPr id="215" name="Google Shape;215;p27"/>
          <p:cNvSpPr txBox="1"/>
          <p:nvPr/>
        </p:nvSpPr>
        <p:spPr>
          <a:xfrm>
            <a:off x="6579725" y="32709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Gym Instructor</a:t>
            </a:r>
            <a:endParaRPr sz="800" b="1">
              <a:solidFill>
                <a:srgbClr val="2DAAE2"/>
              </a:solidFill>
              <a:latin typeface="Helvetica Neue"/>
              <a:ea typeface="Helvetica Neue"/>
              <a:cs typeface="Helvetica Neue"/>
              <a:sym typeface="Helvetica Neue"/>
            </a:endParaRPr>
          </a:p>
        </p:txBody>
      </p:sp>
      <p:sp>
        <p:nvSpPr>
          <p:cNvPr id="216" name="Google Shape;216;p27"/>
          <p:cNvSpPr txBox="1"/>
          <p:nvPr/>
        </p:nvSpPr>
        <p:spPr>
          <a:xfrm>
            <a:off x="6579725" y="37011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Group Fitness Instructor</a:t>
            </a:r>
            <a:endParaRPr sz="800" b="1">
              <a:solidFill>
                <a:srgbClr val="2DAAE2"/>
              </a:solidFill>
              <a:latin typeface="Helvetica Neue"/>
              <a:ea typeface="Helvetica Neue"/>
              <a:cs typeface="Helvetica Neue"/>
              <a:sym typeface="Helvetica Neue"/>
            </a:endParaRPr>
          </a:p>
        </p:txBody>
      </p:sp>
      <p:cxnSp>
        <p:nvCxnSpPr>
          <p:cNvPr id="217" name="Google Shape;217;p27"/>
          <p:cNvCxnSpPr>
            <a:stCxn id="211" idx="2"/>
            <a:endCxn id="212" idx="0"/>
          </p:cNvCxnSpPr>
          <p:nvPr/>
        </p:nvCxnSpPr>
        <p:spPr>
          <a:xfrm rot="5400000">
            <a:off x="5829000" y="803550"/>
            <a:ext cx="290400" cy="10041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218" name="Google Shape;218;p27"/>
          <p:cNvCxnSpPr>
            <a:stCxn id="211" idx="2"/>
            <a:endCxn id="219" idx="0"/>
          </p:cNvCxnSpPr>
          <p:nvPr/>
        </p:nvCxnSpPr>
        <p:spPr>
          <a:xfrm rot="-5400000" flipH="1">
            <a:off x="6833250" y="803400"/>
            <a:ext cx="290400" cy="10044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220" name="Google Shape;220;p27"/>
          <p:cNvCxnSpPr>
            <a:stCxn id="221" idx="3"/>
            <a:endCxn id="215" idx="3"/>
          </p:cNvCxnSpPr>
          <p:nvPr/>
        </p:nvCxnSpPr>
        <p:spPr>
          <a:xfrm>
            <a:off x="8380113" y="2940725"/>
            <a:ext cx="600" cy="5139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222" name="Google Shape;222;p27"/>
          <p:cNvCxnSpPr>
            <a:stCxn id="221" idx="3"/>
            <a:endCxn id="216" idx="3"/>
          </p:cNvCxnSpPr>
          <p:nvPr/>
        </p:nvCxnSpPr>
        <p:spPr>
          <a:xfrm>
            <a:off x="8380113" y="2940725"/>
            <a:ext cx="600" cy="9441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223" name="Google Shape;223;p27"/>
          <p:cNvCxnSpPr>
            <a:stCxn id="224" idx="1"/>
            <a:endCxn id="213" idx="1"/>
          </p:cNvCxnSpPr>
          <p:nvPr/>
        </p:nvCxnSpPr>
        <p:spPr>
          <a:xfrm>
            <a:off x="4572388" y="2940425"/>
            <a:ext cx="600" cy="513900"/>
          </a:xfrm>
          <a:prstGeom prst="bentConnector3">
            <a:avLst>
              <a:gd name="adj1" fmla="val -39752083"/>
            </a:avLst>
          </a:prstGeom>
          <a:noFill/>
          <a:ln w="9525" cap="flat" cmpd="sng">
            <a:solidFill>
              <a:srgbClr val="2DAAE2"/>
            </a:solidFill>
            <a:prstDash val="solid"/>
            <a:round/>
            <a:headEnd type="none" w="med" len="med"/>
            <a:tailEnd type="none" w="med" len="med"/>
          </a:ln>
        </p:spPr>
      </p:cxnSp>
      <p:cxnSp>
        <p:nvCxnSpPr>
          <p:cNvPr id="225" name="Google Shape;225;p27"/>
          <p:cNvCxnSpPr>
            <a:stCxn id="224" idx="1"/>
            <a:endCxn id="214" idx="1"/>
          </p:cNvCxnSpPr>
          <p:nvPr/>
        </p:nvCxnSpPr>
        <p:spPr>
          <a:xfrm>
            <a:off x="4572388" y="2940425"/>
            <a:ext cx="600" cy="944100"/>
          </a:xfrm>
          <a:prstGeom prst="bentConnector3">
            <a:avLst>
              <a:gd name="adj1" fmla="val -39752083"/>
            </a:avLst>
          </a:prstGeom>
          <a:noFill/>
          <a:ln w="9525" cap="flat" cmpd="sng">
            <a:solidFill>
              <a:srgbClr val="2DAAE2"/>
            </a:solidFill>
            <a:prstDash val="solid"/>
            <a:round/>
            <a:headEnd type="none" w="med" len="med"/>
            <a:tailEnd type="none" w="med" len="med"/>
          </a:ln>
        </p:spPr>
      </p:cxnSp>
      <p:sp>
        <p:nvSpPr>
          <p:cNvPr id="226" name="Google Shape;226;p27"/>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SIS20115 Certificate II in Sport and Recreation</a:t>
            </a:r>
            <a:endParaRPr sz="600">
              <a:solidFill>
                <a:srgbClr val="999999"/>
              </a:solidFill>
              <a:latin typeface="Helvetica Neue"/>
              <a:ea typeface="Helvetica Neue"/>
              <a:cs typeface="Helvetica Neue"/>
              <a:sym typeface="Helvetica Neue"/>
            </a:endParaRPr>
          </a:p>
        </p:txBody>
      </p:sp>
      <p:sp>
        <p:nvSpPr>
          <p:cNvPr id="228" name="Google Shape;228;p27"/>
          <p:cNvSpPr txBox="1"/>
          <p:nvPr/>
        </p:nvSpPr>
        <p:spPr>
          <a:xfrm>
            <a:off x="4572600" y="2123975"/>
            <a:ext cx="3807300" cy="486600"/>
          </a:xfrm>
          <a:prstGeom prst="rect">
            <a:avLst/>
          </a:prstGeom>
          <a:solidFill>
            <a:srgbClr val="2DAAE2"/>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Pathways</a:t>
            </a:r>
            <a:endParaRPr sz="800" b="1">
              <a:solidFill>
                <a:schemeClr val="lt1"/>
              </a:solidFill>
              <a:latin typeface="Helvetica Neue"/>
              <a:ea typeface="Helvetica Neue"/>
              <a:cs typeface="Helvetica Neue"/>
              <a:sym typeface="Helvetica Neue"/>
            </a:endParaRPr>
          </a:p>
        </p:txBody>
      </p:sp>
      <p:cxnSp>
        <p:nvCxnSpPr>
          <p:cNvPr id="229" name="Google Shape;229;p27"/>
          <p:cNvCxnSpPr>
            <a:stCxn id="211" idx="2"/>
            <a:endCxn id="228" idx="0"/>
          </p:cNvCxnSpPr>
          <p:nvPr/>
        </p:nvCxnSpPr>
        <p:spPr>
          <a:xfrm>
            <a:off x="6476250" y="1160400"/>
            <a:ext cx="0" cy="963600"/>
          </a:xfrm>
          <a:prstGeom prst="straightConnector1">
            <a:avLst/>
          </a:prstGeom>
          <a:noFill/>
          <a:ln w="9525" cap="flat" cmpd="sng">
            <a:solidFill>
              <a:srgbClr val="2DAAE2"/>
            </a:solidFill>
            <a:prstDash val="solid"/>
            <a:round/>
            <a:headEnd type="none" w="med" len="med"/>
            <a:tailEnd type="none" w="med" len="med"/>
          </a:ln>
        </p:spPr>
      </p:cxnSp>
      <p:sp>
        <p:nvSpPr>
          <p:cNvPr id="224" name="Google Shape;224;p27"/>
          <p:cNvSpPr txBox="1"/>
          <p:nvPr/>
        </p:nvSpPr>
        <p:spPr>
          <a:xfrm>
            <a:off x="4572388" y="2756825"/>
            <a:ext cx="1800000" cy="3672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Sport and Recreation</a:t>
            </a:r>
            <a:endParaRPr sz="800" b="1">
              <a:solidFill>
                <a:schemeClr val="lt1"/>
              </a:solidFill>
              <a:latin typeface="Helvetica Neue"/>
              <a:ea typeface="Helvetica Neue"/>
              <a:cs typeface="Helvetica Neue"/>
              <a:sym typeface="Helvetica Neue"/>
            </a:endParaRPr>
          </a:p>
        </p:txBody>
      </p:sp>
      <p:sp>
        <p:nvSpPr>
          <p:cNvPr id="221" name="Google Shape;221;p27"/>
          <p:cNvSpPr txBox="1"/>
          <p:nvPr/>
        </p:nvSpPr>
        <p:spPr>
          <a:xfrm>
            <a:off x="6580113" y="2757125"/>
            <a:ext cx="1800000" cy="3672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Fitness</a:t>
            </a:r>
            <a:endParaRPr sz="800" b="1">
              <a:solidFill>
                <a:schemeClr val="lt1"/>
              </a:solidFill>
              <a:latin typeface="Helvetica Neue"/>
              <a:ea typeface="Helvetica Neue"/>
              <a:cs typeface="Helvetica Neue"/>
              <a:sym typeface="Helvetica Neue"/>
            </a:endParaRPr>
          </a:p>
        </p:txBody>
      </p:sp>
      <p:cxnSp>
        <p:nvCxnSpPr>
          <p:cNvPr id="231" name="Google Shape;231;p27"/>
          <p:cNvCxnSpPr>
            <a:stCxn id="228" idx="2"/>
            <a:endCxn id="224" idx="3"/>
          </p:cNvCxnSpPr>
          <p:nvPr/>
        </p:nvCxnSpPr>
        <p:spPr>
          <a:xfrm rot="5400000">
            <a:off x="6259350" y="2723675"/>
            <a:ext cx="330000" cy="103800"/>
          </a:xfrm>
          <a:prstGeom prst="bentConnector2">
            <a:avLst/>
          </a:prstGeom>
          <a:noFill/>
          <a:ln w="9525" cap="flat" cmpd="sng">
            <a:solidFill>
              <a:srgbClr val="2DAAE2"/>
            </a:solidFill>
            <a:prstDash val="solid"/>
            <a:round/>
            <a:headEnd type="none" w="med" len="med"/>
            <a:tailEnd type="none" w="med" len="med"/>
          </a:ln>
        </p:spPr>
      </p:cxnSp>
      <p:cxnSp>
        <p:nvCxnSpPr>
          <p:cNvPr id="232" name="Google Shape;232;p27"/>
          <p:cNvCxnSpPr>
            <a:stCxn id="228" idx="2"/>
            <a:endCxn id="221" idx="1"/>
          </p:cNvCxnSpPr>
          <p:nvPr/>
        </p:nvCxnSpPr>
        <p:spPr>
          <a:xfrm rot="-5400000" flipH="1">
            <a:off x="6363000" y="2723825"/>
            <a:ext cx="330300" cy="103800"/>
          </a:xfrm>
          <a:prstGeom prst="bentConnector2">
            <a:avLst/>
          </a:prstGeom>
          <a:noFill/>
          <a:ln w="9525" cap="flat" cmpd="sng">
            <a:solidFill>
              <a:srgbClr val="2DAAE2"/>
            </a:solidFill>
            <a:prstDash val="solid"/>
            <a:round/>
            <a:headEnd type="none" w="med" len="med"/>
            <a:tailEnd type="none" w="med" len="med"/>
          </a:ln>
        </p:spPr>
      </p:cxnSp>
      <p:sp>
        <p:nvSpPr>
          <p:cNvPr id="233" name="Google Shape;233;p27"/>
          <p:cNvSpPr txBox="1"/>
          <p:nvPr/>
        </p:nvSpPr>
        <p:spPr>
          <a:xfrm>
            <a:off x="4572000" y="41310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Recreation Officer</a:t>
            </a:r>
            <a:endParaRPr sz="800" b="1">
              <a:solidFill>
                <a:srgbClr val="2DAAE2"/>
              </a:solidFill>
              <a:latin typeface="Helvetica Neue"/>
              <a:ea typeface="Helvetica Neue"/>
              <a:cs typeface="Helvetica Neue"/>
              <a:sym typeface="Helvetica Neue"/>
            </a:endParaRPr>
          </a:p>
        </p:txBody>
      </p:sp>
      <p:sp>
        <p:nvSpPr>
          <p:cNvPr id="234" name="Google Shape;234;p27"/>
          <p:cNvSpPr txBox="1"/>
          <p:nvPr/>
        </p:nvSpPr>
        <p:spPr>
          <a:xfrm>
            <a:off x="6579725" y="4131300"/>
            <a:ext cx="1906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a:solidFill>
                  <a:srgbClr val="666666"/>
                </a:solidFill>
                <a:latin typeface="Helvetica Neue"/>
                <a:ea typeface="Helvetica Neue"/>
                <a:cs typeface="Helvetica Neue"/>
                <a:sym typeface="Helvetica Neue"/>
              </a:rPr>
              <a:t>* When combined with individual sport’s National Officiating / Coaching Accreditation Scheme </a:t>
            </a:r>
            <a:endParaRPr sz="600">
              <a:solidFill>
                <a:srgbClr val="666666"/>
              </a:solidFill>
              <a:latin typeface="Helvetica Neue"/>
              <a:ea typeface="Helvetica Neue"/>
              <a:cs typeface="Helvetica Neue"/>
              <a:sym typeface="Helvetica Neue"/>
            </a:endParaRPr>
          </a:p>
          <a:p>
            <a:pPr marL="0" lvl="0" indent="0" algn="l" rtl="0">
              <a:spcBef>
                <a:spcPts val="0"/>
              </a:spcBef>
              <a:spcAft>
                <a:spcPts val="0"/>
              </a:spcAft>
              <a:buNone/>
            </a:pPr>
            <a:r>
              <a:rPr lang="en-GB" sz="600">
                <a:solidFill>
                  <a:srgbClr val="666666"/>
                </a:solidFill>
                <a:latin typeface="Helvetica Neue"/>
                <a:ea typeface="Helvetica Neue"/>
                <a:cs typeface="Helvetica Neue"/>
                <a:sym typeface="Helvetica Neue"/>
              </a:rPr>
              <a:t>(NOAS/NCAS) technical requirements</a:t>
            </a:r>
            <a:endParaRPr sz="600">
              <a:solidFill>
                <a:srgbClr val="666666"/>
              </a:solidFill>
              <a:latin typeface="Helvetica Neue"/>
              <a:ea typeface="Helvetica Neue"/>
              <a:cs typeface="Helvetica Neue"/>
              <a:sym typeface="Helvetica Neue"/>
            </a:endParaRPr>
          </a:p>
        </p:txBody>
      </p:sp>
      <p:sp>
        <p:nvSpPr>
          <p:cNvPr id="219" name="Google Shape;219;p27"/>
          <p:cNvSpPr txBox="1"/>
          <p:nvPr/>
        </p:nvSpPr>
        <p:spPr>
          <a:xfrm>
            <a:off x="6580500" y="1450750"/>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Club Level Coach*</a:t>
            </a:r>
            <a:endParaRPr sz="800" b="1">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28"/>
          <p:cNvSpPr txBox="1">
            <a:spLocks noGrp="1"/>
          </p:cNvSpPr>
          <p:nvPr>
            <p:ph type="title" idx="4294967295"/>
          </p:nvPr>
        </p:nvSpPr>
        <p:spPr>
          <a:xfrm>
            <a:off x="1062300" y="1748175"/>
            <a:ext cx="7019400" cy="138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SIS20321 Certificate II in Sport Coaching</a:t>
            </a:r>
            <a:endParaRPr sz="4300" b="1">
              <a:solidFill>
                <a:schemeClr val="lt1"/>
              </a:solidFill>
            </a:endParaRPr>
          </a:p>
        </p:txBody>
      </p:sp>
      <p:pic>
        <p:nvPicPr>
          <p:cNvPr id="240" name="Google Shape;240;p28"/>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241" name="Google Shape;241;p28"/>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9"/>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247" name="Google Shape;247;p29"/>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48" name="Google Shape;248;p29"/>
          <p:cNvSpPr txBox="1">
            <a:spLocks noGrp="1"/>
          </p:cNvSpPr>
          <p:nvPr>
            <p:ph type="body" idx="1"/>
          </p:nvPr>
        </p:nvSpPr>
        <p:spPr>
          <a:xfrm>
            <a:off x="317025" y="1518400"/>
            <a:ext cx="3887400" cy="294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chemeClr val="lt1"/>
                </a:solidFill>
                <a:latin typeface="Helvetica Neue Light"/>
                <a:ea typeface="Helvetica Neue Light"/>
                <a:cs typeface="Helvetica Neue Light"/>
                <a:sym typeface="Helvetica Neue Light"/>
              </a:rPr>
              <a:t>This qualification provides a pathway to work in assistant coaching roles working or volunteering at community-based sports clubs and organisations in the Australian sport industry.</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200">
                <a:solidFill>
                  <a:schemeClr val="lt1"/>
                </a:solidFill>
                <a:latin typeface="Helvetica Neue Light"/>
                <a:ea typeface="Helvetica Neue Light"/>
                <a:cs typeface="Helvetica Neue Light"/>
                <a:sym typeface="Helvetica Neue Light"/>
              </a:rPr>
              <a:t>Individuals with this qualification use a range of basic coaching skills to engage participants in a specific sport. They work under the supervision of a coach.</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200">
                <a:solidFill>
                  <a:schemeClr val="lt1"/>
                </a:solidFill>
                <a:latin typeface="Helvetica Neue Light"/>
                <a:ea typeface="Helvetica Neue Light"/>
                <a:cs typeface="Helvetica Neue Light"/>
                <a:sym typeface="Helvetica Neue Light"/>
              </a:rPr>
              <a:t>Available with a ‘General’ or ‘Sport Specialty’ Coaching outcome - AFL, NRL, Netball, Rugby Union or Choose Your Own Sport!</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None/>
            </a:pPr>
            <a:endParaRPr sz="1100">
              <a:solidFill>
                <a:schemeClr val="lt1"/>
              </a:solidFill>
              <a:latin typeface="Helvetica Neue Light"/>
              <a:ea typeface="Helvetica Neue Light"/>
              <a:cs typeface="Helvetica Neue Light"/>
              <a:sym typeface="Helvetica Neue Light"/>
            </a:endParaRPr>
          </a:p>
        </p:txBody>
      </p:sp>
      <p:sp>
        <p:nvSpPr>
          <p:cNvPr id="249" name="Google Shape;249;p29"/>
          <p:cNvSpPr txBox="1">
            <a:spLocks noGrp="1"/>
          </p:cNvSpPr>
          <p:nvPr>
            <p:ph type="title"/>
          </p:nvPr>
        </p:nvSpPr>
        <p:spPr>
          <a:xfrm>
            <a:off x="317025" y="508325"/>
            <a:ext cx="36852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SIS20321 Certificate II in Sport Coaching</a:t>
            </a:r>
            <a:endParaRPr sz="2400" b="1">
              <a:solidFill>
                <a:schemeClr val="lt1"/>
              </a:solidFill>
            </a:endParaRPr>
          </a:p>
        </p:txBody>
      </p:sp>
      <p:graphicFrame>
        <p:nvGraphicFramePr>
          <p:cNvPr id="250" name="Google Shape;250;p29"/>
          <p:cNvGraphicFramePr/>
          <p:nvPr>
            <p:extLst>
              <p:ext uri="{D42A27DB-BD31-4B8C-83A1-F6EECF244321}">
                <p14:modId xmlns:p14="http://schemas.microsoft.com/office/powerpoint/2010/main" val="2890904371"/>
              </p:ext>
            </p:extLst>
          </p:nvPr>
        </p:nvGraphicFramePr>
        <p:xfrm>
          <a:off x="4889025" y="830688"/>
          <a:ext cx="3949625" cy="3477150"/>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1-Year Format</a:t>
                      </a:r>
                      <a:br>
                        <a:rPr lang="en-GB" sz="900" b="1" u="none" strike="noStrike" cap="none">
                          <a:latin typeface="Helvetica Neue"/>
                          <a:ea typeface="Helvetica Neue"/>
                          <a:cs typeface="Helvetica Neue"/>
                          <a:sym typeface="Helvetica Neue"/>
                        </a:rPr>
                      </a:br>
                      <a:r>
                        <a:rPr lang="en-GB" sz="900" b="1" u="none" strike="noStrike" cap="none">
                          <a:latin typeface="Helvetica Neue"/>
                          <a:ea typeface="Helvetica Neue"/>
                          <a:cs typeface="Helvetica Neue"/>
                          <a:sym typeface="Helvetica Neue"/>
                        </a:rPr>
                        <a:t>(Packaged as 3-Terms)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7 </a:t>
                      </a:r>
                      <a:r>
                        <a:rPr lang="en-GB" sz="900" u="none" strike="noStrike" cap="none">
                          <a:latin typeface="Helvetica Neue"/>
                          <a:ea typeface="Helvetica Neue"/>
                          <a:cs typeface="Helvetica Neue"/>
                          <a:sym typeface="Helvetica Neue"/>
                        </a:rPr>
                        <a:t>(</a:t>
                      </a:r>
                      <a:r>
                        <a:rPr lang="en-GB" sz="900">
                          <a:latin typeface="Helvetica Neue"/>
                          <a:ea typeface="Helvetica Neue"/>
                          <a:cs typeface="Helvetica Neue"/>
                          <a:sym typeface="Helvetica Neue"/>
                        </a:rPr>
                        <a:t>3</a:t>
                      </a:r>
                      <a:r>
                        <a:rPr lang="en-GB" sz="900" u="none" strike="noStrike" cap="none">
                          <a:latin typeface="Helvetica Neue"/>
                          <a:ea typeface="Helvetica Neue"/>
                          <a:cs typeface="Helvetica Neue"/>
                          <a:sym typeface="Helvetica Neue"/>
                        </a:rPr>
                        <a:t> Core units, </a:t>
                      </a:r>
                      <a:r>
                        <a:rPr lang="en-GB" sz="900">
                          <a:latin typeface="Helvetica Neue"/>
                          <a:ea typeface="Helvetica Neue"/>
                          <a:cs typeface="Helvetica Neue"/>
                          <a:sym typeface="Helvetica Neue"/>
                        </a:rPr>
                        <a:t>4</a:t>
                      </a:r>
                      <a:r>
                        <a:rPr lang="en-GB" sz="900" u="none" strike="noStrike" cap="none">
                          <a:latin typeface="Helvetica Neue"/>
                          <a:ea typeface="Helvetica Neue"/>
                          <a:cs typeface="Helvetica Neue"/>
                          <a:sym typeface="Helvetica Neue"/>
                        </a:rPr>
                        <a:t> Elective units)</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Year 10</a:t>
                      </a:r>
                      <a:r>
                        <a:rPr lang="en-GB" sz="900">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$265.00 </a:t>
                      </a:r>
                      <a:r>
                        <a:rPr lang="en-GB" sz="900">
                          <a:latin typeface="Helvetica Neue"/>
                          <a:ea typeface="Helvetica Neue"/>
                          <a:cs typeface="Helvetica Neue"/>
                          <a:sym typeface="Helvetica Neue"/>
                        </a:rPr>
                        <a:t>per person</a:t>
                      </a:r>
                      <a:r>
                        <a:rPr lang="en-GB" sz="900" b="1">
                          <a:latin typeface="Helvetica Neue"/>
                          <a:ea typeface="Helvetica Neue"/>
                          <a:cs typeface="Helvetica Neue"/>
                          <a:sym typeface="Helvetica Neue"/>
                        </a:rPr>
                        <a:t> (+ First Aid $55.00)</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solidFill>
                            <a:srgbClr val="FFFFFF"/>
                          </a:solidFill>
                          <a:latin typeface="Helvetica Neue"/>
                          <a:ea typeface="Helvetica Neue"/>
                          <a:cs typeface="Helvetica Neue"/>
                          <a:sym typeface="Helvetica Neue"/>
                        </a:rPr>
                        <a:t>QCE Outcome:</a:t>
                      </a:r>
                      <a:endParaRPr sz="900" b="1" u="none" strike="noStrike" cap="none" dirty="0">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4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51" name="Google Shape;251;p29"/>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SIS20321 Certificate II in Sport Coaching</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59" name="Google Shape;259;p30"/>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260" name="Google Shape;260;p30"/>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61" name="Google Shape;261;p30"/>
          <p:cNvSpPr txBox="1">
            <a:spLocks noGrp="1"/>
          </p:cNvSpPr>
          <p:nvPr>
            <p:ph type="body" idx="1"/>
          </p:nvPr>
        </p:nvSpPr>
        <p:spPr>
          <a:xfrm>
            <a:off x="4979625" y="1901975"/>
            <a:ext cx="3670500" cy="2338500"/>
          </a:xfrm>
          <a:prstGeom prst="rect">
            <a:avLst/>
          </a:prstGeom>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SIS20321 Certificate II in Sport Coaching (max. 4 QCE Credits)</a:t>
            </a:r>
            <a:endParaRPr sz="120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a:solidFill>
                  <a:schemeClr val="lt1"/>
                </a:solidFill>
              </a:rPr>
              <a:t>The nationally recognised First Aid competency - HLTAID011 Provide First Aid</a:t>
            </a:r>
            <a:endParaRPr sz="120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a:solidFill>
                  <a:schemeClr val="lt1"/>
                </a:solidFill>
              </a:rPr>
              <a:t>Community Coaching - Essential Skills Course (non-accredited), issued by  Australian Sports Commission</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Direct pathway into SIS30321 Certificate III in Fitness or SIS30115 Certificate III in Sport and Recreation in Year 11 and 12.</a:t>
            </a:r>
            <a:endParaRPr sz="1200">
              <a:solidFill>
                <a:schemeClr val="lt1"/>
              </a:solidFill>
            </a:endParaRPr>
          </a:p>
        </p:txBody>
      </p:sp>
      <p:sp>
        <p:nvSpPr>
          <p:cNvPr id="262" name="Google Shape;262;p30"/>
          <p:cNvSpPr txBox="1">
            <a:spLocks noGrp="1"/>
          </p:cNvSpPr>
          <p:nvPr>
            <p:ph type="title"/>
          </p:nvPr>
        </p:nvSpPr>
        <p:spPr>
          <a:xfrm>
            <a:off x="5092125" y="903025"/>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263" name="Google Shape;263;p30"/>
          <p:cNvPicPr preferRelativeResize="0"/>
          <p:nvPr/>
        </p:nvPicPr>
        <p:blipFill rotWithShape="1">
          <a:blip r:embed="rId4">
            <a:alphaModFix/>
          </a:blip>
          <a:srcRect t="12478" b="12485"/>
          <a:stretch/>
        </p:blipFill>
        <p:spPr>
          <a:xfrm>
            <a:off x="0" y="-2725"/>
            <a:ext cx="4571999" cy="5143501"/>
          </a:xfrm>
          <a:prstGeom prst="rect">
            <a:avLst/>
          </a:prstGeom>
          <a:noFill/>
          <a:ln>
            <a:noFill/>
          </a:ln>
        </p:spPr>
      </p:pic>
      <p:pic>
        <p:nvPicPr>
          <p:cNvPr id="264" name="Google Shape;264;p30"/>
          <p:cNvPicPr preferRelativeResize="0"/>
          <p:nvPr/>
        </p:nvPicPr>
        <p:blipFill rotWithShape="1">
          <a:blip r:embed="rId5">
            <a:alphaModFix/>
          </a:blip>
          <a:srcRect/>
          <a:stretch/>
        </p:blipFill>
        <p:spPr>
          <a:xfrm>
            <a:off x="202300" y="4645526"/>
            <a:ext cx="888525" cy="324225"/>
          </a:xfrm>
          <a:prstGeom prst="rect">
            <a:avLst/>
          </a:prstGeom>
          <a:noFill/>
          <a:ln>
            <a:noFill/>
          </a:ln>
        </p:spPr>
      </p:pic>
      <p:sp>
        <p:nvSpPr>
          <p:cNvPr id="267" name="Google Shape;267;p3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SIS20321 Certificate II in Sport Coaching</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238475" y="2726025"/>
            <a:ext cx="1668600" cy="464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SIS20321 </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Certificate II in Sport Coaching</a:t>
            </a:r>
            <a:endParaRPr sz="1100">
              <a:solidFill>
                <a:schemeClr val="lt1"/>
              </a:solidFill>
            </a:endParaRPr>
          </a:p>
        </p:txBody>
      </p:sp>
      <p:pic>
        <p:nvPicPr>
          <p:cNvPr id="273" name="Google Shape;273;p31"/>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274" name="Google Shape;274;p31"/>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SIS20321 Certificate II in Sport Coaching</a:t>
            </a:r>
            <a:endParaRPr sz="600">
              <a:solidFill>
                <a:srgbClr val="EFEFEF"/>
              </a:solidFill>
              <a:latin typeface="Helvetica Neue"/>
              <a:ea typeface="Helvetica Neue"/>
              <a:cs typeface="Helvetica Neue"/>
              <a:sym typeface="Helvetica Neue"/>
            </a:endParaRPr>
          </a:p>
        </p:txBody>
      </p:sp>
      <p:graphicFrame>
        <p:nvGraphicFramePr>
          <p:cNvPr id="275" name="Google Shape;275;p31"/>
          <p:cNvGraphicFramePr/>
          <p:nvPr/>
        </p:nvGraphicFramePr>
        <p:xfrm>
          <a:off x="2278250" y="1146563"/>
          <a:ext cx="3240525" cy="1264800"/>
        </p:xfrm>
        <a:graphic>
          <a:graphicData uri="http://schemas.openxmlformats.org/drawingml/2006/table">
            <a:tbl>
              <a:tblPr>
                <a:noFill/>
                <a:tableStyleId>{479D11C5-A002-4072-A769-E722BB20C41A}</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1</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31175">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Sport Specific Coaching Program</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Self-awareness</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Coaching Program: Development Program</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276" name="Google Shape;276;p31"/>
          <p:cNvGraphicFramePr/>
          <p:nvPr/>
        </p:nvGraphicFramePr>
        <p:xfrm>
          <a:off x="5652225" y="1146563"/>
          <a:ext cx="3240525" cy="1478160"/>
        </p:xfrm>
        <a:graphic>
          <a:graphicData uri="http://schemas.openxmlformats.org/drawingml/2006/table">
            <a:tbl>
              <a:tblPr>
                <a:noFill/>
                <a:tableStyleId>{479D11C5-A002-4072-A769-E722BB20C41A}</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3</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9620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Respond to Emergencies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Work Safely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Provide First Aid</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67850">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3120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Coaching Program #2</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First Aid Course: HLTAID011 Provide First Aid</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277" name="Google Shape;277;p31"/>
          <p:cNvGraphicFramePr/>
          <p:nvPr/>
        </p:nvGraphicFramePr>
        <p:xfrm>
          <a:off x="2278250" y="2518800"/>
          <a:ext cx="3240525" cy="1478160"/>
        </p:xfrm>
        <a:graphic>
          <a:graphicData uri="http://schemas.openxmlformats.org/drawingml/2006/table">
            <a:tbl>
              <a:tblPr>
                <a:noFill/>
                <a:tableStyleId>{479D11C5-A002-4072-A769-E722BB20C41A}</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2</a:t>
                      </a:r>
                      <a:endParaRPr sz="700" b="1">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1620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Coaching Programs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Working Effectively with Others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Work in a Community Coaching Role</a:t>
                      </a:r>
                      <a:endParaRPr sz="70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625">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Coaching Program #1</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AIS Community Coaching Essential Skills (Online Course)</a:t>
                      </a:r>
                      <a:endParaRPr sz="70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3"/>
                  </a:ext>
                </a:extLst>
              </a:tr>
            </a:tbl>
          </a:graphicData>
        </a:graphic>
      </p:graphicFrame>
      <p:sp>
        <p:nvSpPr>
          <p:cNvPr id="278" name="Google Shape;278;p31"/>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subTitle" idx="1"/>
          </p:nvPr>
        </p:nvSpPr>
        <p:spPr>
          <a:xfrm>
            <a:off x="1870800" y="1577525"/>
            <a:ext cx="5402400" cy="1525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50"/>
              <a:buNone/>
            </a:pPr>
            <a:r>
              <a:rPr lang="en-GB" sz="1800">
                <a:solidFill>
                  <a:schemeClr val="dk1"/>
                </a:solidFill>
                <a:latin typeface="Helvetica Neue Light"/>
                <a:ea typeface="Helvetica Neue Light"/>
                <a:cs typeface="Helvetica Neue Light"/>
                <a:sym typeface="Helvetica Neue Light"/>
              </a:rPr>
              <a:t>We are leaders in Vocational Education in schools; enabling teachers with high quality certificate programs and support; equipping students with skills to navigate a successful future.</a:t>
            </a:r>
            <a:endParaRPr sz="1800">
              <a:solidFill>
                <a:schemeClr val="dk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SzPts val="197"/>
              <a:buNone/>
            </a:pPr>
            <a:endParaRPr sz="1800">
              <a:solidFill>
                <a:schemeClr val="dk1"/>
              </a:solidFill>
              <a:latin typeface="Helvetica Neue Light"/>
              <a:ea typeface="Helvetica Neue Light"/>
              <a:cs typeface="Helvetica Neue Light"/>
              <a:sym typeface="Helvetica Neue Light"/>
            </a:endParaRPr>
          </a:p>
        </p:txBody>
      </p:sp>
      <p:pic>
        <p:nvPicPr>
          <p:cNvPr id="66" name="Google Shape;66;p14"/>
          <p:cNvPicPr preferRelativeResize="0"/>
          <p:nvPr/>
        </p:nvPicPr>
        <p:blipFill rotWithShape="1">
          <a:blip r:embed="rId4">
            <a:alphaModFix/>
          </a:blip>
          <a:srcRect/>
          <a:stretch/>
        </p:blipFill>
        <p:spPr>
          <a:xfrm>
            <a:off x="3742963" y="3845950"/>
            <a:ext cx="1658076" cy="777226"/>
          </a:xfrm>
          <a:prstGeom prst="rect">
            <a:avLst/>
          </a:prstGeom>
          <a:noFill/>
          <a:ln>
            <a:noFill/>
          </a:ln>
        </p:spPr>
      </p:pic>
      <p:sp>
        <p:nvSpPr>
          <p:cNvPr id="67" name="Google Shape;67;p14"/>
          <p:cNvSpPr txBox="1"/>
          <p:nvPr/>
        </p:nvSpPr>
        <p:spPr>
          <a:xfrm>
            <a:off x="3072000" y="1254425"/>
            <a:ext cx="3000000" cy="323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000" b="1">
                <a:solidFill>
                  <a:srgbClr val="1D488A"/>
                </a:solidFill>
                <a:latin typeface="Helvetica Neue"/>
                <a:ea typeface="Helvetica Neue"/>
                <a:cs typeface="Helvetica Neue"/>
                <a:sym typeface="Helvetica Neue"/>
              </a:rPr>
              <a:t>THE BINNACLE MISSION</a:t>
            </a:r>
            <a:endParaRPr sz="1000" b="1">
              <a:solidFill>
                <a:srgbClr val="1D488A"/>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286" name="Google Shape;286;p32"/>
          <p:cNvPicPr preferRelativeResize="0"/>
          <p:nvPr/>
        </p:nvPicPr>
        <p:blipFill rotWithShape="1">
          <a:blip r:embed="rId3">
            <a:alphaModFix/>
          </a:blip>
          <a:srcRect t="12478" b="12485"/>
          <a:stretch/>
        </p:blipFill>
        <p:spPr>
          <a:xfrm>
            <a:off x="4572000" y="0"/>
            <a:ext cx="4572002" cy="5143501"/>
          </a:xfrm>
          <a:prstGeom prst="rect">
            <a:avLst/>
          </a:prstGeom>
          <a:noFill/>
          <a:ln>
            <a:noFill/>
          </a:ln>
        </p:spPr>
      </p:pic>
      <p:sp>
        <p:nvSpPr>
          <p:cNvPr id="287" name="Google Shape;287;p32"/>
          <p:cNvSpPr txBox="1">
            <a:spLocks noGrp="1"/>
          </p:cNvSpPr>
          <p:nvPr>
            <p:ph type="title"/>
          </p:nvPr>
        </p:nvSpPr>
        <p:spPr>
          <a:xfrm>
            <a:off x="585275" y="1392157"/>
            <a:ext cx="3322800" cy="489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288" name="Google Shape;288;p32"/>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289" name="Google Shape;289;p32"/>
          <p:cNvSpPr txBox="1">
            <a:spLocks noGrp="1"/>
          </p:cNvSpPr>
          <p:nvPr>
            <p:ph type="body" idx="1"/>
          </p:nvPr>
        </p:nvSpPr>
        <p:spPr>
          <a:xfrm>
            <a:off x="585275" y="1958550"/>
            <a:ext cx="3655200" cy="1226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Planning coaching sessions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Coaching foundation level participants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Officiating games and competitions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Work Safely in the Sport, Fitness and Recreation Industry</a:t>
            </a:r>
            <a:endParaRPr sz="1200">
              <a:solidFill>
                <a:schemeClr val="lt1"/>
              </a:solidFill>
            </a:endParaRPr>
          </a:p>
        </p:txBody>
      </p:sp>
      <p:sp>
        <p:nvSpPr>
          <p:cNvPr id="292" name="Google Shape;292;p3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666666"/>
                </a:solidFill>
                <a:latin typeface="Helvetica Neue"/>
                <a:ea typeface="Helvetica Neue"/>
                <a:cs typeface="Helvetica Neue"/>
                <a:sym typeface="Helvetica Neue"/>
              </a:rPr>
              <a:t>SIS20321 Certificate II in Sport Coaching</a:t>
            </a:r>
            <a:endParaRPr sz="600">
              <a:solidFill>
                <a:srgbClr val="666666"/>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298" name="Google Shape;298;p33"/>
          <p:cNvPicPr preferRelativeResize="0"/>
          <p:nvPr/>
        </p:nvPicPr>
        <p:blipFill rotWithShape="1">
          <a:blip r:embed="rId3">
            <a:alphaModFix/>
          </a:blip>
          <a:srcRect b="24964"/>
          <a:stretch/>
        </p:blipFill>
        <p:spPr>
          <a:xfrm>
            <a:off x="4572000" y="0"/>
            <a:ext cx="4572002" cy="5143501"/>
          </a:xfrm>
          <a:prstGeom prst="rect">
            <a:avLst/>
          </a:prstGeom>
          <a:noFill/>
          <a:ln>
            <a:noFill/>
          </a:ln>
        </p:spPr>
      </p:pic>
      <p:sp>
        <p:nvSpPr>
          <p:cNvPr id="299" name="Google Shape;299;p33"/>
          <p:cNvSpPr txBox="1">
            <a:spLocks noGrp="1"/>
          </p:cNvSpPr>
          <p:nvPr>
            <p:ph type="body" idx="1"/>
          </p:nvPr>
        </p:nvSpPr>
        <p:spPr>
          <a:xfrm>
            <a:off x="614400" y="2119650"/>
            <a:ext cx="3270900" cy="904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
        <p:nvSpPr>
          <p:cNvPr id="300" name="Google Shape;300;p33"/>
          <p:cNvSpPr txBox="1">
            <a:spLocks noGrp="1"/>
          </p:cNvSpPr>
          <p:nvPr>
            <p:ph type="title"/>
          </p:nvPr>
        </p:nvSpPr>
        <p:spPr>
          <a:xfrm>
            <a:off x="614400" y="12565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301" name="Google Shape;301;p33"/>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04" name="Google Shape;304;p33"/>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666666"/>
                </a:solidFill>
                <a:latin typeface="Helvetica Neue"/>
                <a:ea typeface="Helvetica Neue"/>
                <a:cs typeface="Helvetica Neue"/>
                <a:sym typeface="Helvetica Neue"/>
              </a:rPr>
              <a:t>SIS20321 Certificate II in Sport Coaching</a:t>
            </a:r>
            <a:endParaRPr sz="600">
              <a:solidFill>
                <a:srgbClr val="666666"/>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310" name="Google Shape;310;p34"/>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11" name="Google Shape;311;p34"/>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312" name="Google Shape;312;p34"/>
          <p:cNvSpPr txBox="1"/>
          <p:nvPr/>
        </p:nvSpPr>
        <p:spPr>
          <a:xfrm>
            <a:off x="5758950" y="550500"/>
            <a:ext cx="1434600" cy="609900"/>
          </a:xfrm>
          <a:prstGeom prst="rect">
            <a:avLst/>
          </a:prstGeom>
          <a:solidFill>
            <a:srgbClr val="2DAAE2"/>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 in Sport Coaching</a:t>
            </a:r>
            <a:endParaRPr sz="800" b="1">
              <a:solidFill>
                <a:schemeClr val="lt1"/>
              </a:solidFill>
              <a:latin typeface="Helvetica Neue"/>
              <a:ea typeface="Helvetica Neue"/>
              <a:cs typeface="Helvetica Neue"/>
              <a:sym typeface="Helvetica Neue"/>
            </a:endParaRPr>
          </a:p>
        </p:txBody>
      </p:sp>
      <p:sp>
        <p:nvSpPr>
          <p:cNvPr id="313" name="Google Shape;313;p34"/>
          <p:cNvSpPr txBox="1"/>
          <p:nvPr/>
        </p:nvSpPr>
        <p:spPr>
          <a:xfrm>
            <a:off x="4572000" y="1450750"/>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Assistant Coach</a:t>
            </a:r>
            <a:endParaRPr sz="800" b="1">
              <a:solidFill>
                <a:schemeClr val="lt1"/>
              </a:solidFill>
              <a:latin typeface="Helvetica Neue"/>
              <a:ea typeface="Helvetica Neue"/>
              <a:cs typeface="Helvetica Neue"/>
              <a:sym typeface="Helvetica Neue"/>
            </a:endParaRPr>
          </a:p>
        </p:txBody>
      </p:sp>
      <p:sp>
        <p:nvSpPr>
          <p:cNvPr id="314" name="Google Shape;314;p34"/>
          <p:cNvSpPr txBox="1"/>
          <p:nvPr/>
        </p:nvSpPr>
        <p:spPr>
          <a:xfrm>
            <a:off x="6579713" y="1450750"/>
            <a:ext cx="1800000" cy="609900"/>
          </a:xfrm>
          <a:prstGeom prst="rect">
            <a:avLst/>
          </a:prstGeom>
          <a:solidFill>
            <a:srgbClr val="2DAAE2"/>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Club Level Coach or Official*</a:t>
            </a:r>
            <a:endParaRPr sz="700">
              <a:solidFill>
                <a:schemeClr val="lt1"/>
              </a:solidFill>
              <a:latin typeface="Helvetica Neue"/>
              <a:ea typeface="Helvetica Neue"/>
              <a:cs typeface="Helvetica Neue"/>
              <a:sym typeface="Helvetica Neue"/>
            </a:endParaRPr>
          </a:p>
        </p:txBody>
      </p:sp>
      <p:sp>
        <p:nvSpPr>
          <p:cNvPr id="315" name="Google Shape;315;p34"/>
          <p:cNvSpPr txBox="1"/>
          <p:nvPr/>
        </p:nvSpPr>
        <p:spPr>
          <a:xfrm>
            <a:off x="4572000" y="32706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Sports Coach</a:t>
            </a:r>
            <a:endParaRPr sz="800" b="1">
              <a:solidFill>
                <a:srgbClr val="2DAAE2"/>
              </a:solidFill>
              <a:latin typeface="Helvetica Neue"/>
              <a:ea typeface="Helvetica Neue"/>
              <a:cs typeface="Helvetica Neue"/>
              <a:sym typeface="Helvetica Neue"/>
            </a:endParaRPr>
          </a:p>
        </p:txBody>
      </p:sp>
      <p:sp>
        <p:nvSpPr>
          <p:cNvPr id="316" name="Google Shape;316;p34"/>
          <p:cNvSpPr txBox="1"/>
          <p:nvPr/>
        </p:nvSpPr>
        <p:spPr>
          <a:xfrm>
            <a:off x="4572000" y="37008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Game Development Officer</a:t>
            </a:r>
            <a:endParaRPr sz="800" b="1">
              <a:solidFill>
                <a:srgbClr val="2DAAE2"/>
              </a:solidFill>
              <a:latin typeface="Helvetica Neue"/>
              <a:ea typeface="Helvetica Neue"/>
              <a:cs typeface="Helvetica Neue"/>
              <a:sym typeface="Helvetica Neue"/>
            </a:endParaRPr>
          </a:p>
        </p:txBody>
      </p:sp>
      <p:sp>
        <p:nvSpPr>
          <p:cNvPr id="317" name="Google Shape;317;p34"/>
          <p:cNvSpPr txBox="1"/>
          <p:nvPr/>
        </p:nvSpPr>
        <p:spPr>
          <a:xfrm>
            <a:off x="6579725" y="32709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Gym Instructor</a:t>
            </a:r>
            <a:endParaRPr sz="800" b="1">
              <a:solidFill>
                <a:srgbClr val="2DAAE2"/>
              </a:solidFill>
              <a:latin typeface="Helvetica Neue"/>
              <a:ea typeface="Helvetica Neue"/>
              <a:cs typeface="Helvetica Neue"/>
              <a:sym typeface="Helvetica Neue"/>
            </a:endParaRPr>
          </a:p>
        </p:txBody>
      </p:sp>
      <p:sp>
        <p:nvSpPr>
          <p:cNvPr id="318" name="Google Shape;318;p34"/>
          <p:cNvSpPr txBox="1"/>
          <p:nvPr/>
        </p:nvSpPr>
        <p:spPr>
          <a:xfrm>
            <a:off x="6579725" y="37011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Group Fitness Instructor</a:t>
            </a:r>
            <a:endParaRPr sz="800" b="1">
              <a:solidFill>
                <a:srgbClr val="2DAAE2"/>
              </a:solidFill>
              <a:latin typeface="Helvetica Neue"/>
              <a:ea typeface="Helvetica Neue"/>
              <a:cs typeface="Helvetica Neue"/>
              <a:sym typeface="Helvetica Neue"/>
            </a:endParaRPr>
          </a:p>
        </p:txBody>
      </p:sp>
      <p:cxnSp>
        <p:nvCxnSpPr>
          <p:cNvPr id="319" name="Google Shape;319;p34"/>
          <p:cNvCxnSpPr>
            <a:stCxn id="312" idx="2"/>
            <a:endCxn id="313" idx="0"/>
          </p:cNvCxnSpPr>
          <p:nvPr/>
        </p:nvCxnSpPr>
        <p:spPr>
          <a:xfrm rot="5400000">
            <a:off x="5829000" y="803550"/>
            <a:ext cx="290400" cy="10041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320" name="Google Shape;320;p34"/>
          <p:cNvCxnSpPr>
            <a:stCxn id="312" idx="2"/>
            <a:endCxn id="314" idx="0"/>
          </p:cNvCxnSpPr>
          <p:nvPr/>
        </p:nvCxnSpPr>
        <p:spPr>
          <a:xfrm rot="-5400000" flipH="1">
            <a:off x="6832800" y="803850"/>
            <a:ext cx="290400" cy="10035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321" name="Google Shape;321;p34"/>
          <p:cNvCxnSpPr>
            <a:stCxn id="322" idx="3"/>
            <a:endCxn id="317" idx="3"/>
          </p:cNvCxnSpPr>
          <p:nvPr/>
        </p:nvCxnSpPr>
        <p:spPr>
          <a:xfrm>
            <a:off x="8380113" y="2940725"/>
            <a:ext cx="600" cy="5139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323" name="Google Shape;323;p34"/>
          <p:cNvCxnSpPr>
            <a:stCxn id="322" idx="3"/>
            <a:endCxn id="318" idx="3"/>
          </p:cNvCxnSpPr>
          <p:nvPr/>
        </p:nvCxnSpPr>
        <p:spPr>
          <a:xfrm>
            <a:off x="8380113" y="2940725"/>
            <a:ext cx="600" cy="9441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324" name="Google Shape;324;p34"/>
          <p:cNvCxnSpPr>
            <a:stCxn id="325" idx="1"/>
            <a:endCxn id="315" idx="1"/>
          </p:cNvCxnSpPr>
          <p:nvPr/>
        </p:nvCxnSpPr>
        <p:spPr>
          <a:xfrm>
            <a:off x="4572388" y="2940425"/>
            <a:ext cx="600" cy="513900"/>
          </a:xfrm>
          <a:prstGeom prst="bentConnector3">
            <a:avLst>
              <a:gd name="adj1" fmla="val -39752083"/>
            </a:avLst>
          </a:prstGeom>
          <a:noFill/>
          <a:ln w="9525" cap="flat" cmpd="sng">
            <a:solidFill>
              <a:srgbClr val="2DAAE2"/>
            </a:solidFill>
            <a:prstDash val="solid"/>
            <a:round/>
            <a:headEnd type="none" w="med" len="med"/>
            <a:tailEnd type="none" w="med" len="med"/>
          </a:ln>
        </p:spPr>
      </p:cxnSp>
      <p:cxnSp>
        <p:nvCxnSpPr>
          <p:cNvPr id="326" name="Google Shape;326;p34"/>
          <p:cNvCxnSpPr>
            <a:stCxn id="325" idx="1"/>
            <a:endCxn id="316" idx="1"/>
          </p:cNvCxnSpPr>
          <p:nvPr/>
        </p:nvCxnSpPr>
        <p:spPr>
          <a:xfrm>
            <a:off x="4572388" y="2940425"/>
            <a:ext cx="600" cy="944100"/>
          </a:xfrm>
          <a:prstGeom prst="bentConnector3">
            <a:avLst>
              <a:gd name="adj1" fmla="val -39752083"/>
            </a:avLst>
          </a:prstGeom>
          <a:noFill/>
          <a:ln w="9525" cap="flat" cmpd="sng">
            <a:solidFill>
              <a:srgbClr val="2DAAE2"/>
            </a:solidFill>
            <a:prstDash val="solid"/>
            <a:round/>
            <a:headEnd type="none" w="med" len="med"/>
            <a:tailEnd type="none" w="med" len="med"/>
          </a:ln>
        </p:spPr>
      </p:cxnSp>
      <p:sp>
        <p:nvSpPr>
          <p:cNvPr id="328" name="Google Shape;328;p34"/>
          <p:cNvSpPr txBox="1"/>
          <p:nvPr/>
        </p:nvSpPr>
        <p:spPr>
          <a:xfrm>
            <a:off x="4572600" y="2123975"/>
            <a:ext cx="3807300" cy="486600"/>
          </a:xfrm>
          <a:prstGeom prst="rect">
            <a:avLst/>
          </a:prstGeom>
          <a:solidFill>
            <a:srgbClr val="2DAAE2"/>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Pathways</a:t>
            </a:r>
            <a:endParaRPr sz="800" b="1">
              <a:solidFill>
                <a:schemeClr val="lt1"/>
              </a:solidFill>
              <a:latin typeface="Helvetica Neue"/>
              <a:ea typeface="Helvetica Neue"/>
              <a:cs typeface="Helvetica Neue"/>
              <a:sym typeface="Helvetica Neue"/>
            </a:endParaRPr>
          </a:p>
        </p:txBody>
      </p:sp>
      <p:cxnSp>
        <p:nvCxnSpPr>
          <p:cNvPr id="329" name="Google Shape;329;p34"/>
          <p:cNvCxnSpPr>
            <a:stCxn id="312" idx="2"/>
            <a:endCxn id="328" idx="0"/>
          </p:cNvCxnSpPr>
          <p:nvPr/>
        </p:nvCxnSpPr>
        <p:spPr>
          <a:xfrm>
            <a:off x="6476250" y="1160400"/>
            <a:ext cx="0" cy="963600"/>
          </a:xfrm>
          <a:prstGeom prst="straightConnector1">
            <a:avLst/>
          </a:prstGeom>
          <a:noFill/>
          <a:ln w="9525" cap="flat" cmpd="sng">
            <a:solidFill>
              <a:srgbClr val="2DAAE2"/>
            </a:solidFill>
            <a:prstDash val="solid"/>
            <a:round/>
            <a:headEnd type="none" w="med" len="med"/>
            <a:tailEnd type="none" w="med" len="med"/>
          </a:ln>
        </p:spPr>
      </p:cxnSp>
      <p:sp>
        <p:nvSpPr>
          <p:cNvPr id="325" name="Google Shape;325;p34"/>
          <p:cNvSpPr txBox="1"/>
          <p:nvPr/>
        </p:nvSpPr>
        <p:spPr>
          <a:xfrm>
            <a:off x="4572388" y="2756825"/>
            <a:ext cx="1800000" cy="3672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Sport and Recreation</a:t>
            </a:r>
            <a:endParaRPr sz="800" b="1">
              <a:solidFill>
                <a:schemeClr val="lt1"/>
              </a:solidFill>
              <a:latin typeface="Helvetica Neue"/>
              <a:ea typeface="Helvetica Neue"/>
              <a:cs typeface="Helvetica Neue"/>
              <a:sym typeface="Helvetica Neue"/>
            </a:endParaRPr>
          </a:p>
        </p:txBody>
      </p:sp>
      <p:sp>
        <p:nvSpPr>
          <p:cNvPr id="322" name="Google Shape;322;p34"/>
          <p:cNvSpPr txBox="1"/>
          <p:nvPr/>
        </p:nvSpPr>
        <p:spPr>
          <a:xfrm>
            <a:off x="6580113" y="2757125"/>
            <a:ext cx="1800000" cy="3672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Fitness</a:t>
            </a:r>
            <a:endParaRPr sz="800" b="1">
              <a:solidFill>
                <a:schemeClr val="lt1"/>
              </a:solidFill>
              <a:latin typeface="Helvetica Neue"/>
              <a:ea typeface="Helvetica Neue"/>
              <a:cs typeface="Helvetica Neue"/>
              <a:sym typeface="Helvetica Neue"/>
            </a:endParaRPr>
          </a:p>
        </p:txBody>
      </p:sp>
      <p:cxnSp>
        <p:nvCxnSpPr>
          <p:cNvPr id="331" name="Google Shape;331;p34"/>
          <p:cNvCxnSpPr>
            <a:stCxn id="328" idx="2"/>
            <a:endCxn id="325" idx="3"/>
          </p:cNvCxnSpPr>
          <p:nvPr/>
        </p:nvCxnSpPr>
        <p:spPr>
          <a:xfrm rot="5400000">
            <a:off x="6259350" y="2723675"/>
            <a:ext cx="330000" cy="103800"/>
          </a:xfrm>
          <a:prstGeom prst="bentConnector2">
            <a:avLst/>
          </a:prstGeom>
          <a:noFill/>
          <a:ln w="9525" cap="flat" cmpd="sng">
            <a:solidFill>
              <a:srgbClr val="2DAAE2"/>
            </a:solidFill>
            <a:prstDash val="solid"/>
            <a:round/>
            <a:headEnd type="none" w="med" len="med"/>
            <a:tailEnd type="none" w="med" len="med"/>
          </a:ln>
        </p:spPr>
      </p:cxnSp>
      <p:cxnSp>
        <p:nvCxnSpPr>
          <p:cNvPr id="332" name="Google Shape;332;p34"/>
          <p:cNvCxnSpPr>
            <a:stCxn id="328" idx="2"/>
            <a:endCxn id="322" idx="1"/>
          </p:cNvCxnSpPr>
          <p:nvPr/>
        </p:nvCxnSpPr>
        <p:spPr>
          <a:xfrm rot="-5400000" flipH="1">
            <a:off x="6363000" y="2723825"/>
            <a:ext cx="330300" cy="103800"/>
          </a:xfrm>
          <a:prstGeom prst="bentConnector2">
            <a:avLst/>
          </a:prstGeom>
          <a:noFill/>
          <a:ln w="9525" cap="flat" cmpd="sng">
            <a:solidFill>
              <a:srgbClr val="2DAAE2"/>
            </a:solidFill>
            <a:prstDash val="solid"/>
            <a:round/>
            <a:headEnd type="none" w="med" len="med"/>
            <a:tailEnd type="none" w="med" len="med"/>
          </a:ln>
        </p:spPr>
      </p:cxnSp>
      <p:sp>
        <p:nvSpPr>
          <p:cNvPr id="333" name="Google Shape;333;p34"/>
          <p:cNvSpPr txBox="1"/>
          <p:nvPr/>
        </p:nvSpPr>
        <p:spPr>
          <a:xfrm>
            <a:off x="4572000" y="4131000"/>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Recreation Officer</a:t>
            </a:r>
            <a:endParaRPr sz="800" b="1">
              <a:solidFill>
                <a:srgbClr val="2DAAE2"/>
              </a:solidFill>
              <a:latin typeface="Helvetica Neue"/>
              <a:ea typeface="Helvetica Neue"/>
              <a:cs typeface="Helvetica Neue"/>
              <a:sym typeface="Helvetica Neue"/>
            </a:endParaRPr>
          </a:p>
        </p:txBody>
      </p:sp>
      <p:sp>
        <p:nvSpPr>
          <p:cNvPr id="334" name="Google Shape;334;p34"/>
          <p:cNvSpPr txBox="1"/>
          <p:nvPr/>
        </p:nvSpPr>
        <p:spPr>
          <a:xfrm>
            <a:off x="6579725" y="4131300"/>
            <a:ext cx="1906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a:solidFill>
                  <a:srgbClr val="666666"/>
                </a:solidFill>
                <a:latin typeface="Helvetica Neue"/>
                <a:ea typeface="Helvetica Neue"/>
                <a:cs typeface="Helvetica Neue"/>
                <a:sym typeface="Helvetica Neue"/>
              </a:rPr>
              <a:t>* When combined with individual sport’s National Officiating / Coaching Accreditation Scheme </a:t>
            </a:r>
            <a:endParaRPr sz="600">
              <a:solidFill>
                <a:srgbClr val="666666"/>
              </a:solidFill>
              <a:latin typeface="Helvetica Neue"/>
              <a:ea typeface="Helvetica Neue"/>
              <a:cs typeface="Helvetica Neue"/>
              <a:sym typeface="Helvetica Neue"/>
            </a:endParaRPr>
          </a:p>
          <a:p>
            <a:pPr marL="0" lvl="0" indent="0" algn="l" rtl="0">
              <a:spcBef>
                <a:spcPts val="0"/>
              </a:spcBef>
              <a:spcAft>
                <a:spcPts val="0"/>
              </a:spcAft>
              <a:buNone/>
            </a:pPr>
            <a:r>
              <a:rPr lang="en-GB" sz="600">
                <a:solidFill>
                  <a:srgbClr val="666666"/>
                </a:solidFill>
                <a:latin typeface="Helvetica Neue"/>
                <a:ea typeface="Helvetica Neue"/>
                <a:cs typeface="Helvetica Neue"/>
                <a:sym typeface="Helvetica Neue"/>
              </a:rPr>
              <a:t>(NOAS/NCAS) technical requirements</a:t>
            </a:r>
            <a:endParaRPr sz="600">
              <a:solidFill>
                <a:srgbClr val="666666"/>
              </a:solidFill>
              <a:latin typeface="Helvetica Neue"/>
              <a:ea typeface="Helvetica Neue"/>
              <a:cs typeface="Helvetica Neue"/>
              <a:sym typeface="Helvetica Neue"/>
            </a:endParaRPr>
          </a:p>
        </p:txBody>
      </p:sp>
      <p:sp>
        <p:nvSpPr>
          <p:cNvPr id="335" name="Google Shape;335;p3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SIS20321 Certificate II in Sport Coaching</a:t>
            </a:r>
            <a:endParaRPr sz="600">
              <a:solidFill>
                <a:srgbClr val="999999"/>
              </a:solidFill>
              <a:latin typeface="Helvetica Neue"/>
              <a:ea typeface="Helvetica Neue"/>
              <a:cs typeface="Helvetica Neue"/>
              <a:sym typeface="Helvetica Neue"/>
            </a:endParaRPr>
          </a:p>
        </p:txBody>
      </p:sp>
      <p:cxnSp>
        <p:nvCxnSpPr>
          <p:cNvPr id="336" name="Google Shape;336;p34"/>
          <p:cNvCxnSpPr>
            <a:stCxn id="333" idx="1"/>
            <a:endCxn id="325" idx="1"/>
          </p:cNvCxnSpPr>
          <p:nvPr/>
        </p:nvCxnSpPr>
        <p:spPr>
          <a:xfrm rot="10800000" flipH="1">
            <a:off x="4572000" y="2940300"/>
            <a:ext cx="600" cy="1374300"/>
          </a:xfrm>
          <a:prstGeom prst="bentConnector3">
            <a:avLst>
              <a:gd name="adj1" fmla="val -39687500"/>
            </a:avLst>
          </a:prstGeom>
          <a:noFill/>
          <a:ln w="9525" cap="flat" cmpd="sng">
            <a:solidFill>
              <a:srgbClr val="2DAAE2"/>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0"/>
        <p:cNvGrpSpPr/>
        <p:nvPr/>
      </p:nvGrpSpPr>
      <p:grpSpPr>
        <a:xfrm>
          <a:off x="0" y="0"/>
          <a:ext cx="0" cy="0"/>
          <a:chOff x="0" y="0"/>
          <a:chExt cx="0" cy="0"/>
        </a:xfrm>
      </p:grpSpPr>
      <p:sp>
        <p:nvSpPr>
          <p:cNvPr id="341" name="Google Shape;341;p35"/>
          <p:cNvSpPr txBox="1">
            <a:spLocks noGrp="1"/>
          </p:cNvSpPr>
          <p:nvPr>
            <p:ph type="title" idx="4294967295"/>
          </p:nvPr>
        </p:nvSpPr>
        <p:spPr>
          <a:xfrm>
            <a:off x="410850" y="1372463"/>
            <a:ext cx="8322300" cy="21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SIS30321 Certificate III in Fitness + SIS20115 Certificate II in Sport and Recreation</a:t>
            </a:r>
            <a:endParaRPr sz="4300" b="1">
              <a:solidFill>
                <a:schemeClr val="lt1"/>
              </a:solidFill>
            </a:endParaRPr>
          </a:p>
        </p:txBody>
      </p:sp>
      <p:pic>
        <p:nvPicPr>
          <p:cNvPr id="342" name="Google Shape;342;p35"/>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343" name="Google Shape;343;p35"/>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36"/>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349" name="Google Shape;349;p36"/>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50" name="Google Shape;350;p36"/>
          <p:cNvSpPr txBox="1">
            <a:spLocks noGrp="1"/>
          </p:cNvSpPr>
          <p:nvPr>
            <p:ph type="title"/>
          </p:nvPr>
        </p:nvSpPr>
        <p:spPr>
          <a:xfrm>
            <a:off x="317025" y="500650"/>
            <a:ext cx="3685200" cy="9654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900" b="1">
                <a:solidFill>
                  <a:schemeClr val="lt1"/>
                </a:solidFill>
              </a:rPr>
              <a:t>SIS30321 Certificate III in Fitness + SIS20115 Certificate II in Sport and Recreation</a:t>
            </a:r>
            <a:endParaRPr sz="1900" b="1">
              <a:solidFill>
                <a:schemeClr val="lt1"/>
              </a:solidFill>
            </a:endParaRPr>
          </a:p>
        </p:txBody>
      </p:sp>
      <p:graphicFrame>
        <p:nvGraphicFramePr>
          <p:cNvPr id="351" name="Google Shape;351;p36"/>
          <p:cNvGraphicFramePr/>
          <p:nvPr>
            <p:extLst>
              <p:ext uri="{D42A27DB-BD31-4B8C-83A1-F6EECF244321}">
                <p14:modId xmlns:p14="http://schemas.microsoft.com/office/powerpoint/2010/main" val="498014349"/>
              </p:ext>
            </p:extLst>
          </p:nvPr>
        </p:nvGraphicFramePr>
        <p:xfrm>
          <a:off x="4877350" y="656298"/>
          <a:ext cx="3949625" cy="3825930"/>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2</a:t>
                      </a:r>
                      <a:r>
                        <a:rPr lang="en-GB" sz="900" b="1" u="none" strike="noStrike" cap="none">
                          <a:latin typeface="Helvetica Neue"/>
                          <a:ea typeface="Helvetica Neue"/>
                          <a:cs typeface="Helvetica Neue"/>
                          <a:sym typeface="Helvetica Neue"/>
                        </a:rPr>
                        <a:t>-Year Format</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Standalone Qualification -15 Units</a:t>
                      </a:r>
                      <a:endParaRPr sz="900" b="1">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Dual Qualification - Additional 8 Units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$365.00 </a:t>
                      </a:r>
                      <a:r>
                        <a:rPr lang="en-GB" sz="900">
                          <a:latin typeface="Helvetica Neue"/>
                          <a:ea typeface="Helvetica Neue"/>
                          <a:cs typeface="Helvetica Neue"/>
                          <a:sym typeface="Helvetica Neue"/>
                        </a:rPr>
                        <a:t>per person</a:t>
                      </a:r>
                      <a:r>
                        <a:rPr lang="en-GB" sz="900" b="1">
                          <a:latin typeface="Helvetica Neue"/>
                          <a:ea typeface="Helvetica Neue"/>
                          <a:cs typeface="Helvetica Neue"/>
                          <a:sym typeface="Helvetica Neue"/>
                        </a:rPr>
                        <a:t> </a:t>
                      </a:r>
                      <a:r>
                        <a:rPr lang="en-GB" sz="900">
                          <a:latin typeface="Helvetica Neue"/>
                          <a:ea typeface="Helvetica Neue"/>
                          <a:cs typeface="Helvetica Neue"/>
                          <a:sym typeface="Helvetica Neue"/>
                        </a:rPr>
                        <a:t>(Cert II entry qualification = $265.00 + Cert III Gap Fee = $100.00) (</a:t>
                      </a:r>
                      <a:r>
                        <a:rPr lang="en-GB" sz="900" b="1">
                          <a:latin typeface="Helvetica Neue"/>
                          <a:ea typeface="Helvetica Neue"/>
                          <a:cs typeface="Helvetica Neue"/>
                          <a:sym typeface="Helvetica Neue"/>
                        </a:rPr>
                        <a:t>+ $55.00 First Aid)</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solidFill>
                            <a:srgbClr val="FFFFFF"/>
                          </a:solidFill>
                          <a:latin typeface="Helvetica Neue"/>
                          <a:ea typeface="Helvetica Neue"/>
                          <a:cs typeface="Helvetica Neue"/>
                          <a:sym typeface="Helvetica Neue"/>
                        </a:rPr>
                        <a:t>QCE Outcome:</a:t>
                      </a:r>
                      <a:endParaRPr sz="900" b="1" u="none" strike="noStrike" cap="none" dirty="0">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a:t>
                      </a:r>
                      <a:r>
                        <a:rPr lang="en-GB" sz="900" b="1" dirty="0">
                          <a:latin typeface="Helvetica Neue"/>
                          <a:ea typeface="Helvetica Neue"/>
                          <a:cs typeface="Helvetica Neue"/>
                          <a:sym typeface="Helvetica Neue"/>
                        </a:rPr>
                        <a:t>8</a:t>
                      </a:r>
                      <a:r>
                        <a:rPr lang="en-GB" sz="900" b="1" u="none" strike="noStrike" cap="none" dirty="0">
                          <a:latin typeface="Helvetica Neue"/>
                          <a:ea typeface="Helvetica Neue"/>
                          <a:cs typeface="Helvetica Neue"/>
                          <a:sym typeface="Helvetica Neue"/>
                        </a:rPr>
                        <a:t>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52" name="Google Shape;352;p36"/>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SIS30321 Certificate III in Fitness + SIS20115 Certificate II in Sport and Recreation</a:t>
            </a:r>
            <a:endParaRPr sz="600">
              <a:solidFill>
                <a:srgbClr val="999999"/>
              </a:solidFill>
              <a:latin typeface="Helvetica Neue"/>
              <a:ea typeface="Helvetica Neue"/>
              <a:cs typeface="Helvetica Neue"/>
              <a:sym typeface="Helvetica Neue"/>
            </a:endParaRPr>
          </a:p>
        </p:txBody>
      </p:sp>
      <p:sp>
        <p:nvSpPr>
          <p:cNvPr id="355" name="Google Shape;355;p36"/>
          <p:cNvSpPr txBox="1">
            <a:spLocks noGrp="1"/>
          </p:cNvSpPr>
          <p:nvPr>
            <p:ph type="body" idx="1"/>
          </p:nvPr>
        </p:nvSpPr>
        <p:spPr>
          <a:xfrm>
            <a:off x="317025" y="1440875"/>
            <a:ext cx="4053600" cy="282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20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200" b="1">
                <a:solidFill>
                  <a:schemeClr val="lt1"/>
                </a:solidFill>
              </a:rPr>
              <a:t>Students facilitate programs within their school community including:</a:t>
            </a:r>
            <a:endParaRPr sz="1200" b="1">
              <a:solidFill>
                <a:schemeClr val="lt1"/>
              </a:solidFill>
            </a:endParaRPr>
          </a:p>
          <a:p>
            <a:pPr marL="457200" lvl="0" indent="-304800" algn="l" rtl="0">
              <a:lnSpc>
                <a:spcPct val="11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Community fitness programs</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Strength and conditioning for athletes and teams</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None/>
            </a:pPr>
            <a:endParaRPr sz="1100">
              <a:solidFill>
                <a:schemeClr val="lt1"/>
              </a:solidFill>
              <a:latin typeface="Helvetica Neue Light"/>
              <a:ea typeface="Helvetica Neue Light"/>
              <a:cs typeface="Helvetica Neue Light"/>
              <a:sym typeface="Helvetica Neue Ligh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7"/>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61" name="Google Shape;361;p37"/>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362" name="Google Shape;362;p3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63" name="Google Shape;363;p37"/>
          <p:cNvSpPr txBox="1">
            <a:spLocks noGrp="1"/>
          </p:cNvSpPr>
          <p:nvPr>
            <p:ph type="body" idx="1"/>
          </p:nvPr>
        </p:nvSpPr>
        <p:spPr>
          <a:xfrm>
            <a:off x="4979625" y="1298250"/>
            <a:ext cx="3670500" cy="30624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lt1"/>
              </a:buClr>
              <a:buSzPts val="1000"/>
              <a:buChar char="●"/>
            </a:pPr>
            <a:r>
              <a:rPr lang="en-GB" sz="1000">
                <a:solidFill>
                  <a:schemeClr val="lt1"/>
                </a:solidFill>
              </a:rPr>
              <a:t>SIS30321 Certificate III in Fitness (max. 8 QCE Credits)</a:t>
            </a:r>
            <a:endParaRPr sz="100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a:solidFill>
                  <a:schemeClr val="lt1"/>
                </a:solidFill>
              </a:rPr>
              <a:t>Entry qualification: SIS20115 Certificate II in Sport and Recreation</a:t>
            </a:r>
            <a:endParaRPr sz="100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a:solidFill>
                  <a:schemeClr val="lt1"/>
                </a:solidFill>
              </a:rPr>
              <a:t>The nationally recognised First Aid competency - HLTAID011 Provide First Aid</a:t>
            </a:r>
            <a:endParaRPr sz="100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a:solidFill>
                  <a:schemeClr val="lt1"/>
                </a:solidFill>
              </a:rPr>
              <a:t>Community Coaching - Essential Skills Course (non-accredited), issued by Australian Sports Commission</a:t>
            </a:r>
            <a:endParaRPr sz="100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a:solidFill>
                  <a:schemeClr val="lt1"/>
                </a:solidFill>
              </a:rPr>
              <a:t>Successful completion of the Certificate III in Fitness may contribute towards a student’s Australian Tertiary Admission Rank (ATAR)</a:t>
            </a:r>
            <a:endParaRPr sz="1000">
              <a:solidFill>
                <a:schemeClr val="lt1"/>
              </a:solidFill>
            </a:endParaRPr>
          </a:p>
          <a:p>
            <a:pPr marL="457200" lvl="0" indent="-292100" algn="l" rtl="0">
              <a:lnSpc>
                <a:spcPct val="115000"/>
              </a:lnSpc>
              <a:spcBef>
                <a:spcPts val="800"/>
              </a:spcBef>
              <a:spcAft>
                <a:spcPts val="800"/>
              </a:spcAft>
              <a:buClr>
                <a:schemeClr val="lt1"/>
              </a:buClr>
              <a:buSzPts val="1000"/>
              <a:buChar char="●"/>
            </a:pPr>
            <a:r>
              <a:rPr lang="en-GB" sz="1000">
                <a:solidFill>
                  <a:schemeClr val="lt1"/>
                </a:solidFill>
              </a:rPr>
              <a:t>A range of career pathway options including pathway into SIS40221 Certificate IV in Fitness; or SIS50321 Diploma of Sport - These qualifications offered by another RTO</a:t>
            </a:r>
            <a:endParaRPr sz="1000">
              <a:solidFill>
                <a:schemeClr val="lt1"/>
              </a:solidFill>
            </a:endParaRPr>
          </a:p>
        </p:txBody>
      </p:sp>
      <p:sp>
        <p:nvSpPr>
          <p:cNvPr id="364" name="Google Shape;364;p37"/>
          <p:cNvSpPr txBox="1">
            <a:spLocks noGrp="1"/>
          </p:cNvSpPr>
          <p:nvPr>
            <p:ph type="title"/>
          </p:nvPr>
        </p:nvSpPr>
        <p:spPr>
          <a:xfrm>
            <a:off x="5092125" y="466350"/>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365" name="Google Shape;365;p37"/>
          <p:cNvPicPr preferRelativeResize="0"/>
          <p:nvPr/>
        </p:nvPicPr>
        <p:blipFill rotWithShape="1">
          <a:blip r:embed="rId4">
            <a:alphaModFix/>
          </a:blip>
          <a:srcRect l="22321" r="18390"/>
          <a:stretch/>
        </p:blipFill>
        <p:spPr>
          <a:xfrm>
            <a:off x="0" y="-2725"/>
            <a:ext cx="4571996" cy="5143502"/>
          </a:xfrm>
          <a:prstGeom prst="rect">
            <a:avLst/>
          </a:prstGeom>
          <a:noFill/>
          <a:ln>
            <a:noFill/>
          </a:ln>
        </p:spPr>
      </p:pic>
      <p:pic>
        <p:nvPicPr>
          <p:cNvPr id="366" name="Google Shape;366;p37"/>
          <p:cNvPicPr preferRelativeResize="0"/>
          <p:nvPr/>
        </p:nvPicPr>
        <p:blipFill rotWithShape="1">
          <a:blip r:embed="rId5">
            <a:alphaModFix/>
          </a:blip>
          <a:srcRect/>
          <a:stretch/>
        </p:blipFill>
        <p:spPr>
          <a:xfrm>
            <a:off x="202300" y="4645526"/>
            <a:ext cx="888525" cy="324225"/>
          </a:xfrm>
          <a:prstGeom prst="rect">
            <a:avLst/>
          </a:prstGeom>
          <a:noFill/>
          <a:ln>
            <a:noFill/>
          </a:ln>
        </p:spPr>
      </p:pic>
      <p:sp>
        <p:nvSpPr>
          <p:cNvPr id="369" name="Google Shape;369;p37"/>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SIS30321 Certificate III in Fitness + SIS20115 Certificate II in Sport and Recreation</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373"/>
        <p:cNvGrpSpPr/>
        <p:nvPr/>
      </p:nvGrpSpPr>
      <p:grpSpPr>
        <a:xfrm>
          <a:off x="0" y="0"/>
          <a:ext cx="0" cy="0"/>
          <a:chOff x="0" y="0"/>
          <a:chExt cx="0" cy="0"/>
        </a:xfrm>
      </p:grpSpPr>
      <p:sp>
        <p:nvSpPr>
          <p:cNvPr id="374" name="Google Shape;374;p38"/>
          <p:cNvSpPr txBox="1">
            <a:spLocks noGrp="1"/>
          </p:cNvSpPr>
          <p:nvPr>
            <p:ph type="title"/>
          </p:nvPr>
        </p:nvSpPr>
        <p:spPr>
          <a:xfrm>
            <a:off x="238475" y="2605988"/>
            <a:ext cx="1668600" cy="7461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SIS30321 Certificate III in Fitness + SIS20115 Certificate II in Sport and Recreation</a:t>
            </a:r>
            <a:endParaRPr sz="1100">
              <a:solidFill>
                <a:schemeClr val="lt1"/>
              </a:solidFill>
            </a:endParaRPr>
          </a:p>
        </p:txBody>
      </p:sp>
      <p:pic>
        <p:nvPicPr>
          <p:cNvPr id="375" name="Google Shape;375;p38"/>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76" name="Google Shape;376;p38"/>
          <p:cNvSpPr txBox="1"/>
          <p:nvPr/>
        </p:nvSpPr>
        <p:spPr>
          <a:xfrm>
            <a:off x="5995927" y="238425"/>
            <a:ext cx="2882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SIS30321 Certificate III in Fitness + SIS20115 Certificate II in Sport and Recreation</a:t>
            </a:r>
            <a:endParaRPr sz="600">
              <a:solidFill>
                <a:srgbClr val="EFEFEF"/>
              </a:solidFill>
              <a:latin typeface="Helvetica Neue"/>
              <a:ea typeface="Helvetica Neue"/>
              <a:cs typeface="Helvetica Neue"/>
              <a:sym typeface="Helvetica Neue"/>
            </a:endParaRPr>
          </a:p>
        </p:txBody>
      </p:sp>
      <p:sp>
        <p:nvSpPr>
          <p:cNvPr id="377" name="Google Shape;377;p38"/>
          <p:cNvSpPr txBox="1"/>
          <p:nvPr/>
        </p:nvSpPr>
        <p:spPr>
          <a:xfrm>
            <a:off x="223000" y="1791413"/>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graphicFrame>
        <p:nvGraphicFramePr>
          <p:cNvPr id="380" name="Google Shape;380;p38"/>
          <p:cNvGraphicFramePr/>
          <p:nvPr/>
        </p:nvGraphicFramePr>
        <p:xfrm>
          <a:off x="2072600" y="2141322"/>
          <a:ext cx="2213775" cy="1504820"/>
        </p:xfrm>
        <a:graphic>
          <a:graphicData uri="http://schemas.openxmlformats.org/drawingml/2006/table">
            <a:tbl>
              <a:tblPr>
                <a:noFill/>
                <a:tableStyleId>{479D11C5-A002-4072-A769-E722BB20C41A}</a:tableStyleId>
              </a:tblPr>
              <a:tblGrid>
                <a:gridCol w="537325">
                  <a:extLst>
                    <a:ext uri="{9D8B030D-6E8A-4147-A177-3AD203B41FA5}">
                      <a16:colId xmlns:a16="http://schemas.microsoft.com/office/drawing/2014/main" val="20000"/>
                    </a:ext>
                  </a:extLst>
                </a:gridCol>
                <a:gridCol w="16764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2</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Perform Research and Create a Group Presentation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Organise and Complete Work Tasks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Nutrition Presentation: Create and Deliver a Presentation to your Peers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 #1: Plan and Conduct Community SFR Sessions for Participants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81" name="Google Shape;381;p38"/>
          <p:cNvGraphicFramePr/>
          <p:nvPr/>
        </p:nvGraphicFramePr>
        <p:xfrm>
          <a:off x="2068050" y="3719963"/>
          <a:ext cx="2218325" cy="1184780"/>
        </p:xfrm>
        <a:graphic>
          <a:graphicData uri="http://schemas.openxmlformats.org/drawingml/2006/table">
            <a:tbl>
              <a:tblPr>
                <a:noFill/>
                <a:tableStyleId>{479D11C5-A002-4072-A769-E722BB20C41A}</a:tableStyleId>
              </a:tblPr>
              <a:tblGrid>
                <a:gridCol w="541875">
                  <a:extLst>
                    <a:ext uri="{9D8B030D-6E8A-4147-A177-3AD203B41FA5}">
                      <a16:colId xmlns:a16="http://schemas.microsoft.com/office/drawing/2014/main" val="20000"/>
                    </a:ext>
                  </a:extLst>
                </a:gridCol>
                <a:gridCol w="16764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3</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Cardio and Conditioning Programs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The SFR Industry</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One-on-One Cardio Program</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Conditioning Sessions for Adolescent Participants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82" name="Google Shape;382;p38"/>
          <p:cNvGraphicFramePr/>
          <p:nvPr/>
        </p:nvGraphicFramePr>
        <p:xfrm>
          <a:off x="4369600" y="456025"/>
          <a:ext cx="2524800" cy="129146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4</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First Aid Course: HLTAID011 Provide First Aid</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Bootcamp Program (Teacher Facilitated): Assist with Delivering Bootcamp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 #2: Plan and Conduct Community SFR Sessions for Participants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83" name="Google Shape;383;p38"/>
          <p:cNvGraphicFramePr/>
          <p:nvPr/>
        </p:nvGraphicFramePr>
        <p:xfrm>
          <a:off x="4369600" y="1825150"/>
          <a:ext cx="2524800" cy="107810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5</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Health and Nutrition Consultations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One-on-One Gym Program: Adolescent Client</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Conduct Consultations with a Client (Peer)</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Plan and Conduct Sessions (Scenario Clients)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84" name="Google Shape;384;p38"/>
          <p:cNvGraphicFramePr/>
          <p:nvPr/>
        </p:nvGraphicFramePr>
        <p:xfrm>
          <a:off x="4369600" y="3007888"/>
          <a:ext cx="2524800" cy="150482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6</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Screening and Health Assessments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Specific Population Clients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Older Clients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Fitness Orientation Program: Client Orientation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Gentle Exercise Program: Participate in Gentle Exercise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Mobility Program: Plan and Instruct Mobility Sessions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85" name="Google Shape;385;p38"/>
          <p:cNvGraphicFramePr/>
          <p:nvPr/>
        </p:nvGraphicFramePr>
        <p:xfrm>
          <a:off x="6977625" y="2010388"/>
          <a:ext cx="1976400" cy="118478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14713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7</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Older Clients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Specific Populations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Exercise and Gym-based One-on-One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Female and Male Adults aged 18+; and Older adults aged 55+</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86" name="Google Shape;386;p38"/>
          <p:cNvGraphicFramePr/>
          <p:nvPr/>
        </p:nvGraphicFramePr>
        <p:xfrm>
          <a:off x="2068050" y="456031"/>
          <a:ext cx="2218325" cy="1718180"/>
        </p:xfrm>
        <a:graphic>
          <a:graphicData uri="http://schemas.openxmlformats.org/drawingml/2006/table">
            <a:tbl>
              <a:tblPr>
                <a:noFill/>
                <a:tableStyleId>{479D11C5-A002-4072-A769-E722BB20C41A}</a:tableStyleId>
              </a:tblPr>
              <a:tblGrid>
                <a:gridCol w="541875">
                  <a:extLst>
                    <a:ext uri="{9D8B030D-6E8A-4147-A177-3AD203B41FA5}">
                      <a16:colId xmlns:a16="http://schemas.microsoft.com/office/drawing/2014/main" val="20000"/>
                    </a:ext>
                  </a:extLst>
                </a:gridCol>
                <a:gridCol w="16764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1</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Binnacle Lounge Induction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The Sport, Fitness &amp; Recreation (SFR) Industry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Apply Knowledge of Coaching Practices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Coaching Program (Student Delivery): Plan and Deliver Coaching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SFR Coaching Program (Supervisor): Assist with Delivering Coaching Sessions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9"/>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392" name="Google Shape;392;p39"/>
          <p:cNvPicPr preferRelativeResize="0"/>
          <p:nvPr/>
        </p:nvPicPr>
        <p:blipFill rotWithShape="1">
          <a:blip r:embed="rId3">
            <a:alphaModFix/>
          </a:blip>
          <a:srcRect l="20353" r="20359"/>
          <a:stretch/>
        </p:blipFill>
        <p:spPr>
          <a:xfrm>
            <a:off x="4572000" y="0"/>
            <a:ext cx="4572001" cy="5143502"/>
          </a:xfrm>
          <a:prstGeom prst="rect">
            <a:avLst/>
          </a:prstGeom>
          <a:noFill/>
          <a:ln>
            <a:noFill/>
          </a:ln>
        </p:spPr>
      </p:pic>
      <p:sp>
        <p:nvSpPr>
          <p:cNvPr id="393" name="Google Shape;393;p39"/>
          <p:cNvSpPr txBox="1">
            <a:spLocks noGrp="1"/>
          </p:cNvSpPr>
          <p:nvPr>
            <p:ph type="title"/>
          </p:nvPr>
        </p:nvSpPr>
        <p:spPr>
          <a:xfrm>
            <a:off x="585275" y="1444007"/>
            <a:ext cx="3322800" cy="489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394" name="Google Shape;394;p39"/>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395" name="Google Shape;395;p39"/>
          <p:cNvSpPr txBox="1">
            <a:spLocks noGrp="1"/>
          </p:cNvSpPr>
          <p:nvPr>
            <p:ph type="body" idx="1"/>
          </p:nvPr>
        </p:nvSpPr>
        <p:spPr>
          <a:xfrm>
            <a:off x="585275" y="2070200"/>
            <a:ext cx="3655200" cy="16293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398" name="Google Shape;398;p39"/>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SIS30321 Certificate III in Fitness + SIS20115 Certificate II in Sport and Recreation</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accent1"/>
              </a:solidFill>
            </a:endParaRPr>
          </a:p>
        </p:txBody>
      </p:sp>
      <p:pic>
        <p:nvPicPr>
          <p:cNvPr id="404" name="Google Shape;404;p40"/>
          <p:cNvPicPr preferRelativeResize="0"/>
          <p:nvPr/>
        </p:nvPicPr>
        <p:blipFill rotWithShape="1">
          <a:blip r:embed="rId3">
            <a:alphaModFix/>
          </a:blip>
          <a:srcRect l="24378" r="16333"/>
          <a:stretch/>
        </p:blipFill>
        <p:spPr>
          <a:xfrm>
            <a:off x="4572000" y="0"/>
            <a:ext cx="4572001" cy="5143502"/>
          </a:xfrm>
          <a:prstGeom prst="rect">
            <a:avLst/>
          </a:prstGeom>
          <a:noFill/>
          <a:ln>
            <a:noFill/>
          </a:ln>
        </p:spPr>
      </p:pic>
      <p:sp>
        <p:nvSpPr>
          <p:cNvPr id="405" name="Google Shape;405;p40"/>
          <p:cNvSpPr txBox="1">
            <a:spLocks noGrp="1"/>
          </p:cNvSpPr>
          <p:nvPr>
            <p:ph type="title"/>
          </p:nvPr>
        </p:nvSpPr>
        <p:spPr>
          <a:xfrm>
            <a:off x="625425" y="10913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406" name="Google Shape;406;p4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09" name="Google Shape;409;p40"/>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SIS30321 Certificate III in Fitness + SIS20115 Certificate II in Sport and Recreation</a:t>
            </a:r>
            <a:endParaRPr sz="600">
              <a:solidFill>
                <a:srgbClr val="EFEFEF"/>
              </a:solidFill>
              <a:latin typeface="Helvetica Neue"/>
              <a:ea typeface="Helvetica Neue"/>
              <a:cs typeface="Helvetica Neue"/>
              <a:sym typeface="Helvetica Neue"/>
            </a:endParaRPr>
          </a:p>
        </p:txBody>
      </p:sp>
      <p:sp>
        <p:nvSpPr>
          <p:cNvPr id="410" name="Google Shape;410;p40"/>
          <p:cNvSpPr txBox="1">
            <a:spLocks noGrp="1"/>
          </p:cNvSpPr>
          <p:nvPr>
            <p:ph type="body" idx="1"/>
          </p:nvPr>
        </p:nvSpPr>
        <p:spPr>
          <a:xfrm>
            <a:off x="562775" y="1923225"/>
            <a:ext cx="3526800" cy="904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 and fitness-related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416" name="Google Shape;416;p4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17" name="Google Shape;417;p41"/>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418" name="Google Shape;418;p41"/>
          <p:cNvSpPr txBox="1"/>
          <p:nvPr/>
        </p:nvSpPr>
        <p:spPr>
          <a:xfrm>
            <a:off x="5758950" y="761775"/>
            <a:ext cx="1434600" cy="609900"/>
          </a:xfrm>
          <a:prstGeom prst="rect">
            <a:avLst/>
          </a:prstGeom>
          <a:solidFill>
            <a:srgbClr val="2DAAE2"/>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Fitness</a:t>
            </a:r>
            <a:endParaRPr sz="800" b="1">
              <a:solidFill>
                <a:schemeClr val="lt1"/>
              </a:solidFill>
              <a:latin typeface="Helvetica Neue"/>
              <a:ea typeface="Helvetica Neue"/>
              <a:cs typeface="Helvetica Neue"/>
              <a:sym typeface="Helvetica Neue"/>
            </a:endParaRPr>
          </a:p>
        </p:txBody>
      </p:sp>
      <p:sp>
        <p:nvSpPr>
          <p:cNvPr id="419" name="Google Shape;419;p41"/>
          <p:cNvSpPr txBox="1"/>
          <p:nvPr/>
        </p:nvSpPr>
        <p:spPr>
          <a:xfrm>
            <a:off x="4572000"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Group Exercise Instructor</a:t>
            </a:r>
            <a:endParaRPr sz="800" b="1">
              <a:solidFill>
                <a:schemeClr val="lt1"/>
              </a:solidFill>
              <a:latin typeface="Helvetica Neue"/>
              <a:ea typeface="Helvetica Neue"/>
              <a:cs typeface="Helvetica Neue"/>
              <a:sym typeface="Helvetica Neue"/>
            </a:endParaRPr>
          </a:p>
        </p:txBody>
      </p:sp>
      <p:sp>
        <p:nvSpPr>
          <p:cNvPr id="420" name="Google Shape;420;p41"/>
          <p:cNvSpPr txBox="1"/>
          <p:nvPr/>
        </p:nvSpPr>
        <p:spPr>
          <a:xfrm>
            <a:off x="4572000" y="31537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Exercise Physiologist</a:t>
            </a:r>
            <a:endParaRPr sz="800" b="1">
              <a:solidFill>
                <a:srgbClr val="2DAAE2"/>
              </a:solidFill>
              <a:latin typeface="Helvetica Neue"/>
              <a:ea typeface="Helvetica Neue"/>
              <a:cs typeface="Helvetica Neue"/>
              <a:sym typeface="Helvetica Neue"/>
            </a:endParaRPr>
          </a:p>
        </p:txBody>
      </p:sp>
      <p:sp>
        <p:nvSpPr>
          <p:cNvPr id="421" name="Google Shape;421;p41"/>
          <p:cNvSpPr txBox="1"/>
          <p:nvPr/>
        </p:nvSpPr>
        <p:spPr>
          <a:xfrm>
            <a:off x="4572000" y="35839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Teacher - Physical Education</a:t>
            </a:r>
            <a:endParaRPr sz="800" b="1">
              <a:solidFill>
                <a:srgbClr val="2DAAE2"/>
              </a:solidFill>
              <a:latin typeface="Helvetica Neue"/>
              <a:ea typeface="Helvetica Neue"/>
              <a:cs typeface="Helvetica Neue"/>
              <a:sym typeface="Helvetica Neue"/>
            </a:endParaRPr>
          </a:p>
        </p:txBody>
      </p:sp>
      <p:sp>
        <p:nvSpPr>
          <p:cNvPr id="422" name="Google Shape;422;p41"/>
          <p:cNvSpPr txBox="1"/>
          <p:nvPr/>
        </p:nvSpPr>
        <p:spPr>
          <a:xfrm>
            <a:off x="6579725" y="31540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Personal Trainer</a:t>
            </a:r>
            <a:endParaRPr sz="800" b="1">
              <a:solidFill>
                <a:srgbClr val="2DAAE2"/>
              </a:solidFill>
              <a:latin typeface="Helvetica Neue"/>
              <a:ea typeface="Helvetica Neue"/>
              <a:cs typeface="Helvetica Neue"/>
              <a:sym typeface="Helvetica Neue"/>
            </a:endParaRPr>
          </a:p>
        </p:txBody>
      </p:sp>
      <p:sp>
        <p:nvSpPr>
          <p:cNvPr id="423" name="Google Shape;423;p41"/>
          <p:cNvSpPr txBox="1"/>
          <p:nvPr/>
        </p:nvSpPr>
        <p:spPr>
          <a:xfrm>
            <a:off x="6579725" y="35842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High Performance Coach</a:t>
            </a:r>
            <a:endParaRPr sz="800" b="1">
              <a:solidFill>
                <a:srgbClr val="2DAAE2"/>
              </a:solidFill>
              <a:latin typeface="Helvetica Neue"/>
              <a:ea typeface="Helvetica Neue"/>
              <a:cs typeface="Helvetica Neue"/>
              <a:sym typeface="Helvetica Neue"/>
            </a:endParaRPr>
          </a:p>
        </p:txBody>
      </p:sp>
      <p:cxnSp>
        <p:nvCxnSpPr>
          <p:cNvPr id="424" name="Google Shape;424;p41"/>
          <p:cNvCxnSpPr>
            <a:stCxn id="418" idx="2"/>
            <a:endCxn id="419" idx="0"/>
          </p:cNvCxnSpPr>
          <p:nvPr/>
        </p:nvCxnSpPr>
        <p:spPr>
          <a:xfrm rot="5400000">
            <a:off x="5829000" y="1014825"/>
            <a:ext cx="290400" cy="10041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425" name="Google Shape;425;p41"/>
          <p:cNvCxnSpPr>
            <a:stCxn id="418" idx="2"/>
            <a:endCxn id="426" idx="0"/>
          </p:cNvCxnSpPr>
          <p:nvPr/>
        </p:nvCxnSpPr>
        <p:spPr>
          <a:xfrm rot="-5400000" flipH="1">
            <a:off x="6832950" y="1014975"/>
            <a:ext cx="290400" cy="10038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427" name="Google Shape;427;p41"/>
          <p:cNvCxnSpPr>
            <a:stCxn id="428" idx="3"/>
            <a:endCxn id="422" idx="3"/>
          </p:cNvCxnSpPr>
          <p:nvPr/>
        </p:nvCxnSpPr>
        <p:spPr>
          <a:xfrm>
            <a:off x="8380125" y="2663450"/>
            <a:ext cx="600" cy="6741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429" name="Google Shape;429;p41"/>
          <p:cNvCxnSpPr>
            <a:stCxn id="428" idx="3"/>
            <a:endCxn id="423" idx="3"/>
          </p:cNvCxnSpPr>
          <p:nvPr/>
        </p:nvCxnSpPr>
        <p:spPr>
          <a:xfrm>
            <a:off x="8380125" y="2663450"/>
            <a:ext cx="600" cy="11043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430" name="Google Shape;430;p41"/>
          <p:cNvCxnSpPr>
            <a:stCxn id="431" idx="1"/>
            <a:endCxn id="420" idx="1"/>
          </p:cNvCxnSpPr>
          <p:nvPr/>
        </p:nvCxnSpPr>
        <p:spPr>
          <a:xfrm>
            <a:off x="4572400" y="2663150"/>
            <a:ext cx="600" cy="674100"/>
          </a:xfrm>
          <a:prstGeom prst="bentConnector3">
            <a:avLst>
              <a:gd name="adj1" fmla="val -39754167"/>
            </a:avLst>
          </a:prstGeom>
          <a:noFill/>
          <a:ln w="9525" cap="flat" cmpd="sng">
            <a:solidFill>
              <a:srgbClr val="2DAAE2"/>
            </a:solidFill>
            <a:prstDash val="solid"/>
            <a:round/>
            <a:headEnd type="none" w="med" len="med"/>
            <a:tailEnd type="none" w="med" len="med"/>
          </a:ln>
        </p:spPr>
      </p:cxnSp>
      <p:cxnSp>
        <p:nvCxnSpPr>
          <p:cNvPr id="432" name="Google Shape;432;p41"/>
          <p:cNvCxnSpPr>
            <a:stCxn id="431" idx="1"/>
            <a:endCxn id="421" idx="1"/>
          </p:cNvCxnSpPr>
          <p:nvPr/>
        </p:nvCxnSpPr>
        <p:spPr>
          <a:xfrm>
            <a:off x="4572400" y="2663150"/>
            <a:ext cx="600" cy="1104300"/>
          </a:xfrm>
          <a:prstGeom prst="bentConnector3">
            <a:avLst>
              <a:gd name="adj1" fmla="val -39754167"/>
            </a:avLst>
          </a:prstGeom>
          <a:noFill/>
          <a:ln w="9525" cap="flat" cmpd="sng">
            <a:solidFill>
              <a:srgbClr val="2DAAE2"/>
            </a:solidFill>
            <a:prstDash val="solid"/>
            <a:round/>
            <a:headEnd type="none" w="med" len="med"/>
            <a:tailEnd type="none" w="med" len="med"/>
          </a:ln>
        </p:spPr>
      </p:cxnSp>
      <p:sp>
        <p:nvSpPr>
          <p:cNvPr id="431" name="Google Shape;431;p41"/>
          <p:cNvSpPr txBox="1"/>
          <p:nvPr/>
        </p:nvSpPr>
        <p:spPr>
          <a:xfrm>
            <a:off x="4572400" y="23582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University Degree</a:t>
            </a:r>
            <a:endParaRPr sz="800" b="1">
              <a:solidFill>
                <a:schemeClr val="lt1"/>
              </a:solidFill>
              <a:latin typeface="Helvetica Neue"/>
              <a:ea typeface="Helvetica Neue"/>
              <a:cs typeface="Helvetica Neue"/>
              <a:sym typeface="Helvetica Neue"/>
            </a:endParaRPr>
          </a:p>
        </p:txBody>
      </p:sp>
      <p:sp>
        <p:nvSpPr>
          <p:cNvPr id="428" name="Google Shape;428;p41"/>
          <p:cNvSpPr txBox="1"/>
          <p:nvPr/>
        </p:nvSpPr>
        <p:spPr>
          <a:xfrm>
            <a:off x="6580125" y="23585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IV in Fitness or Diploma of Sport</a:t>
            </a:r>
            <a:br>
              <a:rPr lang="en-GB" sz="800" b="1">
                <a:solidFill>
                  <a:schemeClr val="lt1"/>
                </a:solidFill>
                <a:latin typeface="Helvetica Neue"/>
                <a:ea typeface="Helvetica Neue"/>
                <a:cs typeface="Helvetica Neue"/>
                <a:sym typeface="Helvetica Neue"/>
              </a:rPr>
            </a:br>
            <a:r>
              <a:rPr lang="en-GB" sz="800">
                <a:solidFill>
                  <a:schemeClr val="lt1"/>
                </a:solidFill>
                <a:latin typeface="Helvetica Neue"/>
                <a:ea typeface="Helvetica Neue"/>
                <a:cs typeface="Helvetica Neue"/>
                <a:sym typeface="Helvetica Neue"/>
              </a:rPr>
              <a:t>(These qualifications offered by another RTO)</a:t>
            </a:r>
            <a:endParaRPr sz="800">
              <a:solidFill>
                <a:schemeClr val="lt1"/>
              </a:solidFill>
              <a:latin typeface="Helvetica Neue"/>
              <a:ea typeface="Helvetica Neue"/>
              <a:cs typeface="Helvetica Neue"/>
              <a:sym typeface="Helvetica Neue"/>
            </a:endParaRPr>
          </a:p>
        </p:txBody>
      </p:sp>
      <p:cxnSp>
        <p:nvCxnSpPr>
          <p:cNvPr id="435" name="Google Shape;435;p41"/>
          <p:cNvCxnSpPr>
            <a:stCxn id="418" idx="2"/>
            <a:endCxn id="431" idx="3"/>
          </p:cNvCxnSpPr>
          <p:nvPr/>
        </p:nvCxnSpPr>
        <p:spPr>
          <a:xfrm rot="5400000">
            <a:off x="5778600" y="1965525"/>
            <a:ext cx="1291500" cy="103800"/>
          </a:xfrm>
          <a:prstGeom prst="bentConnector2">
            <a:avLst/>
          </a:prstGeom>
          <a:noFill/>
          <a:ln w="9525" cap="flat" cmpd="sng">
            <a:solidFill>
              <a:srgbClr val="2DAAE2"/>
            </a:solidFill>
            <a:prstDash val="solid"/>
            <a:round/>
            <a:headEnd type="none" w="med" len="med"/>
            <a:tailEnd type="none" w="med" len="med"/>
          </a:ln>
        </p:spPr>
      </p:cxnSp>
      <p:cxnSp>
        <p:nvCxnSpPr>
          <p:cNvPr id="436" name="Google Shape;436;p41"/>
          <p:cNvCxnSpPr>
            <a:stCxn id="418" idx="2"/>
            <a:endCxn id="428" idx="1"/>
          </p:cNvCxnSpPr>
          <p:nvPr/>
        </p:nvCxnSpPr>
        <p:spPr>
          <a:xfrm rot="-5400000" flipH="1">
            <a:off x="5882250" y="1965675"/>
            <a:ext cx="1291800" cy="103800"/>
          </a:xfrm>
          <a:prstGeom prst="bentConnector2">
            <a:avLst/>
          </a:prstGeom>
          <a:noFill/>
          <a:ln w="9525" cap="flat" cmpd="sng">
            <a:solidFill>
              <a:srgbClr val="2DAAE2"/>
            </a:solidFill>
            <a:prstDash val="solid"/>
            <a:round/>
            <a:headEnd type="none" w="med" len="med"/>
            <a:tailEnd type="none" w="med" len="med"/>
          </a:ln>
        </p:spPr>
      </p:cxnSp>
      <p:sp>
        <p:nvSpPr>
          <p:cNvPr id="437" name="Google Shape;437;p41"/>
          <p:cNvSpPr txBox="1"/>
          <p:nvPr/>
        </p:nvSpPr>
        <p:spPr>
          <a:xfrm>
            <a:off x="4572000" y="40141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Sport Scientist</a:t>
            </a:r>
            <a:endParaRPr sz="800" b="1">
              <a:solidFill>
                <a:srgbClr val="2DAAE2"/>
              </a:solidFill>
              <a:latin typeface="Helvetica Neue"/>
              <a:ea typeface="Helvetica Neue"/>
              <a:cs typeface="Helvetica Neue"/>
              <a:sym typeface="Helvetica Neue"/>
            </a:endParaRPr>
          </a:p>
        </p:txBody>
      </p:sp>
      <p:sp>
        <p:nvSpPr>
          <p:cNvPr id="438" name="Google Shape;438;p41"/>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SIS30321 Certificate III in Fitness + SIS20115 Certificate II in Sport and Recreation</a:t>
            </a:r>
            <a:endParaRPr sz="600">
              <a:solidFill>
                <a:srgbClr val="999999"/>
              </a:solidFill>
              <a:latin typeface="Helvetica Neue"/>
              <a:ea typeface="Helvetica Neue"/>
              <a:cs typeface="Helvetica Neue"/>
              <a:sym typeface="Helvetica Neue"/>
            </a:endParaRPr>
          </a:p>
        </p:txBody>
      </p:sp>
      <p:sp>
        <p:nvSpPr>
          <p:cNvPr id="426" name="Google Shape;426;p41"/>
          <p:cNvSpPr txBox="1"/>
          <p:nvPr/>
        </p:nvSpPr>
        <p:spPr>
          <a:xfrm>
            <a:off x="6580125"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Gym Fitness Instructor</a:t>
            </a:r>
            <a:endParaRPr sz="800" b="1">
              <a:solidFill>
                <a:schemeClr val="lt1"/>
              </a:solidFill>
              <a:latin typeface="Helvetica Neue"/>
              <a:ea typeface="Helvetica Neue"/>
              <a:cs typeface="Helvetica Neue"/>
              <a:sym typeface="Helvetica Neue"/>
            </a:endParaRPr>
          </a:p>
        </p:txBody>
      </p:sp>
      <p:sp>
        <p:nvSpPr>
          <p:cNvPr id="439" name="Google Shape;439;p41"/>
          <p:cNvSpPr txBox="1"/>
          <p:nvPr/>
        </p:nvSpPr>
        <p:spPr>
          <a:xfrm>
            <a:off x="6580125" y="40144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Sport Development Manager</a:t>
            </a:r>
            <a:endParaRPr sz="800" b="1">
              <a:solidFill>
                <a:srgbClr val="2DAAE2"/>
              </a:solidFill>
              <a:latin typeface="Helvetica Neue"/>
              <a:ea typeface="Helvetica Neue"/>
              <a:cs typeface="Helvetica Neue"/>
              <a:sym typeface="Helvetica Neue"/>
            </a:endParaRPr>
          </a:p>
        </p:txBody>
      </p:sp>
      <p:cxnSp>
        <p:nvCxnSpPr>
          <p:cNvPr id="440" name="Google Shape;440;p41"/>
          <p:cNvCxnSpPr>
            <a:stCxn id="439" idx="3"/>
            <a:endCxn id="428" idx="3"/>
          </p:cNvCxnSpPr>
          <p:nvPr/>
        </p:nvCxnSpPr>
        <p:spPr>
          <a:xfrm rot="10800000" flipH="1">
            <a:off x="8380125" y="2663525"/>
            <a:ext cx="600" cy="15345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441" name="Google Shape;441;p41"/>
          <p:cNvCxnSpPr>
            <a:stCxn id="437" idx="1"/>
            <a:endCxn id="431" idx="1"/>
          </p:cNvCxnSpPr>
          <p:nvPr/>
        </p:nvCxnSpPr>
        <p:spPr>
          <a:xfrm rot="10800000" flipH="1">
            <a:off x="4572000" y="2663225"/>
            <a:ext cx="600" cy="1534500"/>
          </a:xfrm>
          <a:prstGeom prst="bentConnector3">
            <a:avLst>
              <a:gd name="adj1" fmla="val -39687500"/>
            </a:avLst>
          </a:prstGeom>
          <a:noFill/>
          <a:ln w="9525" cap="flat" cmpd="sng">
            <a:solidFill>
              <a:srgbClr val="2DAAE2"/>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body" idx="4294967295"/>
          </p:nvPr>
        </p:nvSpPr>
        <p:spPr>
          <a:xfrm>
            <a:off x="4933200" y="893888"/>
            <a:ext cx="3700500" cy="24867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789"/>
              <a:buNone/>
            </a:pPr>
            <a:r>
              <a:rPr lang="en-GB" sz="1200">
                <a:solidFill>
                  <a:schemeClr val="lt1"/>
                </a:solidFill>
              </a:rPr>
              <a:t>Our Binnacle Certificate Courses are suitable for students in </a:t>
            </a:r>
            <a:r>
              <a:rPr lang="en-GB" sz="1200" b="1">
                <a:solidFill>
                  <a:schemeClr val="lt1"/>
                </a:solidFill>
              </a:rPr>
              <a:t>Years 10-12</a:t>
            </a:r>
            <a:r>
              <a:rPr lang="en-GB" sz="1200">
                <a:solidFill>
                  <a:schemeClr val="lt1"/>
                </a:solidFill>
              </a:rPr>
              <a:t> across </a:t>
            </a:r>
            <a:r>
              <a:rPr lang="en-GB" sz="1200" b="1">
                <a:solidFill>
                  <a:schemeClr val="lt1"/>
                </a:solidFill>
              </a:rPr>
              <a:t>1, 2 and 3-Year Pathways</a:t>
            </a:r>
            <a:r>
              <a:rPr lang="en-GB" sz="1200">
                <a:solidFill>
                  <a:schemeClr val="lt1"/>
                </a:solidFill>
              </a:rPr>
              <a:t>.</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Choose from a variety of </a:t>
            </a:r>
            <a:r>
              <a:rPr lang="en-GB" sz="1200" b="1">
                <a:solidFill>
                  <a:schemeClr val="lt1"/>
                </a:solidFill>
              </a:rPr>
              <a:t>Certificate II, Certificate III</a:t>
            </a:r>
            <a:r>
              <a:rPr lang="en-GB" sz="1200">
                <a:solidFill>
                  <a:schemeClr val="lt1"/>
                </a:solidFill>
              </a:rPr>
              <a:t> and </a:t>
            </a:r>
            <a:r>
              <a:rPr lang="en-GB" sz="1200" b="1">
                <a:solidFill>
                  <a:schemeClr val="lt1"/>
                </a:solidFill>
              </a:rPr>
              <a:t>Short Course</a:t>
            </a:r>
            <a:r>
              <a:rPr lang="en-GB" sz="1200">
                <a:solidFill>
                  <a:schemeClr val="lt1"/>
                </a:solidFill>
              </a:rPr>
              <a:t> Pathways from a range of study areas including:</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Fitness, Sport and Recreation, Business, Tourism and First Aid.</a:t>
            </a:r>
            <a:endParaRPr sz="1200">
              <a:solidFill>
                <a:schemeClr val="lt1"/>
              </a:solidFill>
            </a:endParaRPr>
          </a:p>
        </p:txBody>
      </p:sp>
      <p:sp>
        <p:nvSpPr>
          <p:cNvPr id="73" name="Google Shape;73;p15"/>
          <p:cNvSpPr txBox="1">
            <a:spLocks noGrp="1"/>
          </p:cNvSpPr>
          <p:nvPr>
            <p:ph type="title" idx="4294967295"/>
          </p:nvPr>
        </p:nvSpPr>
        <p:spPr>
          <a:xfrm>
            <a:off x="779450" y="1039725"/>
            <a:ext cx="3069900" cy="19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580" b="1">
                <a:solidFill>
                  <a:schemeClr val="lt1"/>
                </a:solidFill>
              </a:rPr>
              <a:t>ALLOWING TEACHERS TO TEACH</a:t>
            </a:r>
            <a:endParaRPr sz="3580" b="1">
              <a:solidFill>
                <a:schemeClr val="lt1"/>
              </a:solidFill>
            </a:endParaRPr>
          </a:p>
        </p:txBody>
      </p:sp>
      <p:pic>
        <p:nvPicPr>
          <p:cNvPr id="76" name="Google Shape;76;p15"/>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77" name="Google Shape;77;p15"/>
          <p:cNvSpPr txBox="1"/>
          <p:nvPr/>
        </p:nvSpPr>
        <p:spPr>
          <a:xfrm>
            <a:off x="4933200" y="3463675"/>
            <a:ext cx="2201400" cy="723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None/>
            </a:pPr>
            <a:r>
              <a:rPr lang="en-GB" sz="910">
                <a:solidFill>
                  <a:srgbClr val="FFFFFF"/>
                </a:solidFill>
                <a:latin typeface="Helvetica Neue"/>
                <a:ea typeface="Helvetica Neue"/>
                <a:cs typeface="Helvetica Neue"/>
                <a:sym typeface="Helvetica Neue"/>
              </a:rPr>
              <a:t>1300 303 715</a:t>
            </a:r>
            <a:endParaRPr sz="910">
              <a:solidFill>
                <a:srgbClr val="FFFFFF"/>
              </a:solidFill>
              <a:latin typeface="Helvetica Neue"/>
              <a:ea typeface="Helvetica Neue"/>
              <a:cs typeface="Helvetica Neue"/>
              <a:sym typeface="Helvetica Neue"/>
            </a:endParaRPr>
          </a:p>
          <a:p>
            <a:pPr marL="0" lvl="0" indent="0" algn="l" rtl="0">
              <a:lnSpc>
                <a:spcPct val="130000"/>
              </a:lnSpc>
              <a:spcBef>
                <a:spcPts val="0"/>
              </a:spcBef>
              <a:spcAft>
                <a:spcPts val="0"/>
              </a:spcAft>
              <a:buNone/>
            </a:pPr>
            <a:r>
              <a:rPr lang="en-GB" sz="910">
                <a:solidFill>
                  <a:srgbClr val="FFFFFF"/>
                </a:solidFill>
                <a:uFill>
                  <a:noFill/>
                </a:u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admin@binnacletraining.com.au</a:t>
            </a:r>
            <a:endParaRPr sz="910">
              <a:solidFill>
                <a:srgbClr val="FFFFFF"/>
              </a:solidFill>
              <a:latin typeface="Helvetica Neue"/>
              <a:ea typeface="Helvetica Neue"/>
              <a:cs typeface="Helvetica Neue"/>
              <a:sym typeface="Helvetica Neue"/>
            </a:endParaRPr>
          </a:p>
          <a:p>
            <a:pPr marL="0" lvl="0" indent="0" algn="l" rtl="0">
              <a:lnSpc>
                <a:spcPct val="130000"/>
              </a:lnSpc>
              <a:spcBef>
                <a:spcPts val="0"/>
              </a:spcBef>
              <a:spcAft>
                <a:spcPts val="0"/>
              </a:spcAft>
              <a:buNone/>
            </a:pPr>
            <a:r>
              <a:rPr lang="en-GB" sz="910">
                <a:solidFill>
                  <a:srgbClr val="FFFFFF"/>
                </a:solidFill>
                <a:latin typeface="Helvetica Neue"/>
                <a:ea typeface="Helvetica Neue"/>
                <a:cs typeface="Helvetica Neue"/>
                <a:sym typeface="Helvetica Neue"/>
              </a:rPr>
              <a:t>binnacletraining.com.au</a:t>
            </a:r>
            <a:endParaRPr sz="910">
              <a:solidFill>
                <a:srgbClr val="FFFFFF"/>
              </a:solidFill>
              <a:latin typeface="Helvetica Neue"/>
              <a:ea typeface="Helvetica Neue"/>
              <a:cs typeface="Helvetica Neue"/>
              <a:sym typeface="Helvetica Neue"/>
            </a:endParaRPr>
          </a:p>
        </p:txBody>
      </p:sp>
      <p:sp>
        <p:nvSpPr>
          <p:cNvPr id="78" name="Google Shape;78;p15"/>
          <p:cNvSpPr txBox="1"/>
          <p:nvPr/>
        </p:nvSpPr>
        <p:spPr>
          <a:xfrm>
            <a:off x="742025" y="2960925"/>
            <a:ext cx="3168300" cy="1262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400"/>
              <a:buFont typeface="Arial"/>
              <a:buNone/>
            </a:pPr>
            <a:r>
              <a:rPr lang="en-GB" sz="1000" b="1">
                <a:solidFill>
                  <a:srgbClr val="FFFFFF"/>
                </a:solidFill>
                <a:latin typeface="Helvetica Neue"/>
                <a:ea typeface="Helvetica Neue"/>
                <a:cs typeface="Helvetica Neue"/>
                <a:sym typeface="Helvetica Neue"/>
              </a:rPr>
              <a:t>HOW TO GET STARTED:</a:t>
            </a:r>
            <a:endParaRPr sz="1000" b="1">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000000"/>
              </a:buClr>
              <a:buSzPts val="1400"/>
              <a:buFont typeface="Arial"/>
              <a:buNone/>
            </a:pPr>
            <a:endParaRPr sz="10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GB" sz="1000">
                <a:solidFill>
                  <a:srgbClr val="FFFFFF"/>
                </a:solidFill>
                <a:latin typeface="Helvetica Neue"/>
                <a:ea typeface="Helvetica Neue"/>
                <a:cs typeface="Helvetica Neue"/>
                <a:sym typeface="Helvetica Neue"/>
              </a:rPr>
              <a:t>Please visit our Binnacle Training Website - Programs for Schools for more information on each of our course offerings:</a:t>
            </a:r>
            <a:endParaRPr sz="10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GB" sz="1000" u="sng">
                <a:solidFill>
                  <a:srgbClr val="FFFFF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binnacletraining.com.au/for-schools/programs/</a:t>
            </a:r>
            <a:r>
              <a:rPr lang="en-GB" sz="1000">
                <a:solidFill>
                  <a:srgbClr val="FFFFFF"/>
                </a:solidFill>
                <a:latin typeface="Helvetica Neue"/>
                <a:ea typeface="Helvetica Neue"/>
                <a:cs typeface="Helvetica Neue"/>
                <a:sym typeface="Helvetica Neue"/>
              </a:rPr>
              <a:t> </a:t>
            </a:r>
            <a:endParaRPr sz="1000">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Google Shape;446;p42"/>
          <p:cNvSpPr txBox="1">
            <a:spLocks noGrp="1"/>
          </p:cNvSpPr>
          <p:nvPr>
            <p:ph type="title" idx="4294967295"/>
          </p:nvPr>
        </p:nvSpPr>
        <p:spPr>
          <a:xfrm>
            <a:off x="410850" y="1722708"/>
            <a:ext cx="8322300" cy="14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SIS30321 Certificate III</a:t>
            </a:r>
            <a:endParaRPr sz="4300" b="1">
              <a:solidFill>
                <a:schemeClr val="lt1"/>
              </a:solidFill>
            </a:endParaRPr>
          </a:p>
          <a:p>
            <a:pPr marL="0" lvl="0" indent="0" algn="ctr" rtl="0">
              <a:spcBef>
                <a:spcPts val="0"/>
              </a:spcBef>
              <a:spcAft>
                <a:spcPts val="0"/>
              </a:spcAft>
              <a:buNone/>
            </a:pPr>
            <a:r>
              <a:rPr lang="en-GB" sz="4300" b="1">
                <a:solidFill>
                  <a:schemeClr val="lt1"/>
                </a:solidFill>
              </a:rPr>
              <a:t>in Fitness</a:t>
            </a:r>
            <a:endParaRPr sz="4300" b="1">
              <a:solidFill>
                <a:schemeClr val="lt1"/>
              </a:solidFill>
            </a:endParaRPr>
          </a:p>
        </p:txBody>
      </p:sp>
      <p:pic>
        <p:nvPicPr>
          <p:cNvPr id="447" name="Google Shape;447;p42"/>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448" name="Google Shape;448;p42"/>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43"/>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454" name="Google Shape;454;p43"/>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55" name="Google Shape;455;p43"/>
          <p:cNvSpPr txBox="1">
            <a:spLocks noGrp="1"/>
          </p:cNvSpPr>
          <p:nvPr>
            <p:ph type="body" idx="1"/>
          </p:nvPr>
        </p:nvSpPr>
        <p:spPr>
          <a:xfrm>
            <a:off x="317025" y="1440875"/>
            <a:ext cx="4053600" cy="282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20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200" b="1">
                <a:solidFill>
                  <a:schemeClr val="lt1"/>
                </a:solidFill>
              </a:rPr>
              <a:t>Students facilitate programs within their school community including:</a:t>
            </a:r>
            <a:endParaRPr sz="1200" b="1">
              <a:solidFill>
                <a:schemeClr val="lt1"/>
              </a:solidFill>
            </a:endParaRPr>
          </a:p>
          <a:p>
            <a:pPr marL="457200" lvl="0" indent="-304800" algn="l" rtl="0">
              <a:lnSpc>
                <a:spcPct val="11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Community fitness programs</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Strength and conditioning for athletes and teams</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None/>
            </a:pPr>
            <a:endParaRPr sz="1100">
              <a:solidFill>
                <a:schemeClr val="lt1"/>
              </a:solidFill>
              <a:latin typeface="Helvetica Neue Light"/>
              <a:ea typeface="Helvetica Neue Light"/>
              <a:cs typeface="Helvetica Neue Light"/>
              <a:sym typeface="Helvetica Neue Light"/>
            </a:endParaRPr>
          </a:p>
        </p:txBody>
      </p:sp>
      <p:sp>
        <p:nvSpPr>
          <p:cNvPr id="456" name="Google Shape;456;p43"/>
          <p:cNvSpPr txBox="1">
            <a:spLocks noGrp="1"/>
          </p:cNvSpPr>
          <p:nvPr>
            <p:ph type="title"/>
          </p:nvPr>
        </p:nvSpPr>
        <p:spPr>
          <a:xfrm>
            <a:off x="317025" y="595400"/>
            <a:ext cx="3685200" cy="810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SIS30321 Certificate III</a:t>
            </a:r>
            <a:endParaRPr sz="2400" b="1">
              <a:solidFill>
                <a:schemeClr val="lt1"/>
              </a:solidFill>
            </a:endParaRPr>
          </a:p>
          <a:p>
            <a:pPr marL="0" lvl="0" indent="0" algn="l" rtl="0">
              <a:lnSpc>
                <a:spcPct val="90000"/>
              </a:lnSpc>
              <a:spcBef>
                <a:spcPts val="0"/>
              </a:spcBef>
              <a:spcAft>
                <a:spcPts val="0"/>
              </a:spcAft>
              <a:buSzPts val="1100"/>
              <a:buNone/>
            </a:pPr>
            <a:r>
              <a:rPr lang="en-GB" sz="2400" b="1">
                <a:solidFill>
                  <a:schemeClr val="lt1"/>
                </a:solidFill>
              </a:rPr>
              <a:t>in Fitness</a:t>
            </a:r>
            <a:endParaRPr sz="2400" b="1">
              <a:solidFill>
                <a:schemeClr val="lt1"/>
              </a:solidFill>
            </a:endParaRPr>
          </a:p>
        </p:txBody>
      </p:sp>
      <p:graphicFrame>
        <p:nvGraphicFramePr>
          <p:cNvPr id="457" name="Google Shape;457;p43"/>
          <p:cNvGraphicFramePr/>
          <p:nvPr/>
        </p:nvGraphicFramePr>
        <p:xfrm>
          <a:off x="4890450" y="595400"/>
          <a:ext cx="3949625" cy="3466570"/>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2</a:t>
                      </a:r>
                      <a:r>
                        <a:rPr lang="en-GB" sz="900" b="1" u="none" strike="noStrike" cap="none">
                          <a:latin typeface="Helvetica Neue"/>
                          <a:ea typeface="Helvetica Neue"/>
                          <a:cs typeface="Helvetica Neue"/>
                          <a:sym typeface="Helvetica Neue"/>
                        </a:rPr>
                        <a:t>-Year Format</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15 Units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$365.00 </a:t>
                      </a:r>
                      <a:r>
                        <a:rPr lang="en-GB" sz="900">
                          <a:latin typeface="Helvetica Neue"/>
                          <a:ea typeface="Helvetica Neue"/>
                          <a:cs typeface="Helvetica Neue"/>
                          <a:sym typeface="Helvetica Neue"/>
                        </a:rPr>
                        <a:t>per person</a:t>
                      </a:r>
                      <a:r>
                        <a:rPr lang="en-GB" sz="900" b="1">
                          <a:latin typeface="Helvetica Neue"/>
                          <a:ea typeface="Helvetica Neue"/>
                          <a:cs typeface="Helvetica Neue"/>
                          <a:sym typeface="Helvetica Neue"/>
                        </a:rPr>
                        <a:t> (+ $55.00 First Aid)</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Maximum </a:t>
                      </a:r>
                      <a:r>
                        <a:rPr lang="en-GB" sz="900" b="1">
                          <a:latin typeface="Helvetica Neue"/>
                          <a:ea typeface="Helvetica Neue"/>
                          <a:cs typeface="Helvetica Neue"/>
                          <a:sym typeface="Helvetica Neue"/>
                        </a:rPr>
                        <a:t>8</a:t>
                      </a:r>
                      <a:r>
                        <a:rPr lang="en-GB" sz="900" b="1" u="none" strike="noStrike" cap="none">
                          <a:latin typeface="Helvetica Neue"/>
                          <a:ea typeface="Helvetica Neue"/>
                          <a:cs typeface="Helvetica Neue"/>
                          <a:sym typeface="Helvetica Neue"/>
                        </a:rPr>
                        <a:t> QCE Credits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58" name="Google Shape;458;p43"/>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SIS30321 Certificate III in Fitness</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4"/>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66" name="Google Shape;466;p44"/>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467" name="Google Shape;467;p44"/>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68" name="Google Shape;468;p44"/>
          <p:cNvSpPr txBox="1">
            <a:spLocks noGrp="1"/>
          </p:cNvSpPr>
          <p:nvPr>
            <p:ph type="body" idx="1"/>
          </p:nvPr>
        </p:nvSpPr>
        <p:spPr>
          <a:xfrm>
            <a:off x="4979625" y="1433775"/>
            <a:ext cx="3670500" cy="30624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lt1"/>
              </a:buClr>
              <a:buSzPts val="1100"/>
              <a:buChar char="●"/>
            </a:pPr>
            <a:r>
              <a:rPr lang="en-GB" sz="1100">
                <a:solidFill>
                  <a:schemeClr val="lt1"/>
                </a:solidFill>
              </a:rPr>
              <a:t>SIS30321 Certificate III in Fitness (max. 8 QCE Credits)</a:t>
            </a:r>
            <a:endParaRPr sz="1100">
              <a:solidFill>
                <a:schemeClr val="lt1"/>
              </a:solidFill>
            </a:endParaRPr>
          </a:p>
          <a:p>
            <a:pPr marL="457200" lvl="0" indent="-298450" algn="l" rtl="0">
              <a:lnSpc>
                <a:spcPct val="115000"/>
              </a:lnSpc>
              <a:spcBef>
                <a:spcPts val="800"/>
              </a:spcBef>
              <a:spcAft>
                <a:spcPts val="0"/>
              </a:spcAft>
              <a:buClr>
                <a:schemeClr val="lt1"/>
              </a:buClr>
              <a:buSzPts val="1100"/>
              <a:buChar char="●"/>
            </a:pPr>
            <a:r>
              <a:rPr lang="en-GB" sz="1100">
                <a:solidFill>
                  <a:schemeClr val="lt1"/>
                </a:solidFill>
              </a:rPr>
              <a:t>The nationally recognised First Aid competency - HLTAID011 Provide First Aid</a:t>
            </a:r>
            <a:endParaRPr sz="1100">
              <a:solidFill>
                <a:schemeClr val="lt1"/>
              </a:solidFill>
            </a:endParaRPr>
          </a:p>
          <a:p>
            <a:pPr marL="457200" lvl="0" indent="-298450" algn="l" rtl="0">
              <a:lnSpc>
                <a:spcPct val="115000"/>
              </a:lnSpc>
              <a:spcBef>
                <a:spcPts val="800"/>
              </a:spcBef>
              <a:spcAft>
                <a:spcPts val="0"/>
              </a:spcAft>
              <a:buClr>
                <a:schemeClr val="lt1"/>
              </a:buClr>
              <a:buSzPts val="1100"/>
              <a:buChar char="●"/>
            </a:pPr>
            <a:r>
              <a:rPr lang="en-GB" sz="1100">
                <a:solidFill>
                  <a:schemeClr val="lt1"/>
                </a:solidFill>
              </a:rPr>
              <a:t>Community Coaching - Essential Skills Course (non-accredited), issued by Australian Sports Commission</a:t>
            </a:r>
            <a:endParaRPr sz="1100">
              <a:solidFill>
                <a:schemeClr val="lt1"/>
              </a:solidFill>
            </a:endParaRPr>
          </a:p>
          <a:p>
            <a:pPr marL="457200" lvl="0" indent="-298450" algn="l" rtl="0">
              <a:lnSpc>
                <a:spcPct val="115000"/>
              </a:lnSpc>
              <a:spcBef>
                <a:spcPts val="800"/>
              </a:spcBef>
              <a:spcAft>
                <a:spcPts val="0"/>
              </a:spcAft>
              <a:buClr>
                <a:schemeClr val="lt1"/>
              </a:buClr>
              <a:buSzPts val="1100"/>
              <a:buChar char="●"/>
            </a:pPr>
            <a:r>
              <a:rPr lang="en-GB" sz="1100">
                <a:solidFill>
                  <a:schemeClr val="lt1"/>
                </a:solidFill>
              </a:rPr>
              <a:t>A range of career pathway options including pathway into SIS40221 Certificate IV in Fitness; or SIS50321 Diploma of Sport - These qualifications offered by another RTO.</a:t>
            </a:r>
            <a:endParaRPr sz="1100">
              <a:solidFill>
                <a:schemeClr val="lt1"/>
              </a:solidFill>
            </a:endParaRPr>
          </a:p>
          <a:p>
            <a:pPr marL="457200" lvl="0" indent="-298450" algn="l" rtl="0">
              <a:lnSpc>
                <a:spcPct val="115000"/>
              </a:lnSpc>
              <a:spcBef>
                <a:spcPts val="800"/>
              </a:spcBef>
              <a:spcAft>
                <a:spcPts val="800"/>
              </a:spcAft>
              <a:buClr>
                <a:schemeClr val="lt1"/>
              </a:buClr>
              <a:buSzPts val="1100"/>
              <a:buChar char="●"/>
            </a:pPr>
            <a:r>
              <a:rPr lang="en-GB" sz="1100">
                <a:solidFill>
                  <a:schemeClr val="lt1"/>
                </a:solidFill>
              </a:rPr>
              <a:t>Successful completion of the Certificate III in Fitness may contribute towards a student’s Australian Tertiary Admission Rank (ATAR)</a:t>
            </a:r>
            <a:endParaRPr sz="1100">
              <a:solidFill>
                <a:schemeClr val="lt1"/>
              </a:solidFill>
            </a:endParaRPr>
          </a:p>
        </p:txBody>
      </p:sp>
      <p:sp>
        <p:nvSpPr>
          <p:cNvPr id="469" name="Google Shape;469;p44"/>
          <p:cNvSpPr txBox="1">
            <a:spLocks noGrp="1"/>
          </p:cNvSpPr>
          <p:nvPr>
            <p:ph type="title"/>
          </p:nvPr>
        </p:nvSpPr>
        <p:spPr>
          <a:xfrm>
            <a:off x="5092125" y="601875"/>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470" name="Google Shape;470;p44"/>
          <p:cNvPicPr preferRelativeResize="0"/>
          <p:nvPr/>
        </p:nvPicPr>
        <p:blipFill rotWithShape="1">
          <a:blip r:embed="rId4">
            <a:alphaModFix/>
          </a:blip>
          <a:srcRect l="8270" r="32442"/>
          <a:stretch/>
        </p:blipFill>
        <p:spPr>
          <a:xfrm>
            <a:off x="0" y="-2725"/>
            <a:ext cx="4571996" cy="5143502"/>
          </a:xfrm>
          <a:prstGeom prst="rect">
            <a:avLst/>
          </a:prstGeom>
          <a:noFill/>
          <a:ln>
            <a:noFill/>
          </a:ln>
        </p:spPr>
      </p:pic>
      <p:pic>
        <p:nvPicPr>
          <p:cNvPr id="471" name="Google Shape;471;p44"/>
          <p:cNvPicPr preferRelativeResize="0"/>
          <p:nvPr/>
        </p:nvPicPr>
        <p:blipFill rotWithShape="1">
          <a:blip r:embed="rId5">
            <a:alphaModFix/>
          </a:blip>
          <a:srcRect/>
          <a:stretch/>
        </p:blipFill>
        <p:spPr>
          <a:xfrm>
            <a:off x="202300" y="4645526"/>
            <a:ext cx="888525" cy="324225"/>
          </a:xfrm>
          <a:prstGeom prst="rect">
            <a:avLst/>
          </a:prstGeom>
          <a:noFill/>
          <a:ln>
            <a:noFill/>
          </a:ln>
        </p:spPr>
      </p:pic>
      <p:sp>
        <p:nvSpPr>
          <p:cNvPr id="474" name="Google Shape;474;p44"/>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SIS30321 Certificate III in Fitness</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78"/>
        <p:cNvGrpSpPr/>
        <p:nvPr/>
      </p:nvGrpSpPr>
      <p:grpSpPr>
        <a:xfrm>
          <a:off x="0" y="0"/>
          <a:ext cx="0" cy="0"/>
          <a:chOff x="0" y="0"/>
          <a:chExt cx="0" cy="0"/>
        </a:xfrm>
      </p:grpSpPr>
      <p:sp>
        <p:nvSpPr>
          <p:cNvPr id="479" name="Google Shape;479;p45"/>
          <p:cNvSpPr txBox="1">
            <a:spLocks noGrp="1"/>
          </p:cNvSpPr>
          <p:nvPr>
            <p:ph type="title"/>
          </p:nvPr>
        </p:nvSpPr>
        <p:spPr>
          <a:xfrm>
            <a:off x="238475" y="2743383"/>
            <a:ext cx="1668600" cy="471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SIS30321</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Certificate III</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in Fitness</a:t>
            </a:r>
            <a:endParaRPr sz="1100">
              <a:solidFill>
                <a:schemeClr val="lt1"/>
              </a:solidFill>
            </a:endParaRPr>
          </a:p>
        </p:txBody>
      </p:sp>
      <p:pic>
        <p:nvPicPr>
          <p:cNvPr id="480" name="Google Shape;480;p45"/>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481" name="Google Shape;481;p45"/>
          <p:cNvSpPr txBox="1"/>
          <p:nvPr/>
        </p:nvSpPr>
        <p:spPr>
          <a:xfrm>
            <a:off x="5995927" y="238425"/>
            <a:ext cx="2882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SIS30321 Certificate III in Fitness</a:t>
            </a:r>
            <a:endParaRPr sz="600">
              <a:solidFill>
                <a:srgbClr val="EFEFEF"/>
              </a:solidFill>
              <a:latin typeface="Helvetica Neue"/>
              <a:ea typeface="Helvetica Neue"/>
              <a:cs typeface="Helvetica Neue"/>
              <a:sym typeface="Helvetica Neue"/>
            </a:endParaRPr>
          </a:p>
        </p:txBody>
      </p:sp>
      <p:sp>
        <p:nvSpPr>
          <p:cNvPr id="482" name="Google Shape;482;p45"/>
          <p:cNvSpPr txBox="1"/>
          <p:nvPr/>
        </p:nvSpPr>
        <p:spPr>
          <a:xfrm>
            <a:off x="223000" y="1928800"/>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graphicFrame>
        <p:nvGraphicFramePr>
          <p:cNvPr id="485" name="Google Shape;485;p45"/>
          <p:cNvGraphicFramePr/>
          <p:nvPr/>
        </p:nvGraphicFramePr>
        <p:xfrm>
          <a:off x="2072600" y="2141322"/>
          <a:ext cx="2213775" cy="1504820"/>
        </p:xfrm>
        <a:graphic>
          <a:graphicData uri="http://schemas.openxmlformats.org/drawingml/2006/table">
            <a:tbl>
              <a:tblPr>
                <a:noFill/>
                <a:tableStyleId>{479D11C5-A002-4072-A769-E722BB20C41A}</a:tableStyleId>
              </a:tblPr>
              <a:tblGrid>
                <a:gridCol w="537325">
                  <a:extLst>
                    <a:ext uri="{9D8B030D-6E8A-4147-A177-3AD203B41FA5}">
                      <a16:colId xmlns:a16="http://schemas.microsoft.com/office/drawing/2014/main" val="20000"/>
                    </a:ext>
                  </a:extLst>
                </a:gridCol>
                <a:gridCol w="16764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2</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Perform Research and Create a Group Presentation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Organise and Complete Work Tasks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Nutrition Presentation: Create and Deliver a Presentation to your Peers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 #1: Plan and Conduct Community SFR Sessions for Participants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86" name="Google Shape;486;p45"/>
          <p:cNvGraphicFramePr/>
          <p:nvPr/>
        </p:nvGraphicFramePr>
        <p:xfrm>
          <a:off x="2068050" y="3719963"/>
          <a:ext cx="2218325" cy="1184780"/>
        </p:xfrm>
        <a:graphic>
          <a:graphicData uri="http://schemas.openxmlformats.org/drawingml/2006/table">
            <a:tbl>
              <a:tblPr>
                <a:noFill/>
                <a:tableStyleId>{479D11C5-A002-4072-A769-E722BB20C41A}</a:tableStyleId>
              </a:tblPr>
              <a:tblGrid>
                <a:gridCol w="541875">
                  <a:extLst>
                    <a:ext uri="{9D8B030D-6E8A-4147-A177-3AD203B41FA5}">
                      <a16:colId xmlns:a16="http://schemas.microsoft.com/office/drawing/2014/main" val="20000"/>
                    </a:ext>
                  </a:extLst>
                </a:gridCol>
                <a:gridCol w="16764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3</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Cardio and Conditioning Programs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The SFR Industry</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One-on-One Cardio Program</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Conditioning Sessions for Adolescent Participants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87" name="Google Shape;487;p45"/>
          <p:cNvGraphicFramePr/>
          <p:nvPr/>
        </p:nvGraphicFramePr>
        <p:xfrm>
          <a:off x="4369600" y="456025"/>
          <a:ext cx="2524800" cy="129146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4</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First Aid Course: HLTAID011 Provide First Aid</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Bootcamp Program (Teacher Facilitated): Assist with Delivering Bootcamp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 #2: Plan and Conduct Community SFR Sessions for Participants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88" name="Google Shape;488;p45"/>
          <p:cNvGraphicFramePr/>
          <p:nvPr/>
        </p:nvGraphicFramePr>
        <p:xfrm>
          <a:off x="4369600" y="1825150"/>
          <a:ext cx="2524800" cy="107810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5</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Health and Nutrition Consultations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One-on-One Gym Program: Adolescent Client</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Conduct Consultations with a Client (Peer)</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Plan and Conduct Sessions (Scenario Clients)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89" name="Google Shape;489;p45"/>
          <p:cNvGraphicFramePr/>
          <p:nvPr/>
        </p:nvGraphicFramePr>
        <p:xfrm>
          <a:off x="4369600" y="3007888"/>
          <a:ext cx="2524800" cy="150482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6</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Screening and Health Assessments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Specific Population Clients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Older Clients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Fitness Orientation Program: Client Orientation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Gentle Exercise Program: Participate in Gentle Exercise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Mobility Program: Plan and Instruct Mobility Sessions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90" name="Google Shape;490;p45"/>
          <p:cNvGraphicFramePr/>
          <p:nvPr/>
        </p:nvGraphicFramePr>
        <p:xfrm>
          <a:off x="6977625" y="2010388"/>
          <a:ext cx="1976400" cy="118478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14713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7</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Older Clients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Specific Populations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Exercise and Gym-based One-on-One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Female and Male Adults aged 18+; and Older adults aged 55+</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91" name="Google Shape;491;p45"/>
          <p:cNvGraphicFramePr/>
          <p:nvPr/>
        </p:nvGraphicFramePr>
        <p:xfrm>
          <a:off x="2068050" y="456031"/>
          <a:ext cx="2218325" cy="1718180"/>
        </p:xfrm>
        <a:graphic>
          <a:graphicData uri="http://schemas.openxmlformats.org/drawingml/2006/table">
            <a:tbl>
              <a:tblPr>
                <a:noFill/>
                <a:tableStyleId>{479D11C5-A002-4072-A769-E722BB20C41A}</a:tableStyleId>
              </a:tblPr>
              <a:tblGrid>
                <a:gridCol w="541875">
                  <a:extLst>
                    <a:ext uri="{9D8B030D-6E8A-4147-A177-3AD203B41FA5}">
                      <a16:colId xmlns:a16="http://schemas.microsoft.com/office/drawing/2014/main" val="20000"/>
                    </a:ext>
                  </a:extLst>
                </a:gridCol>
                <a:gridCol w="16764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1</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Binnacle Lounge Induction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The Sport, Fitness and Recreation (SFR) Industry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Apply Knowledge of Coaching Practices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Coaching Program (Student Delivery): Plan and Deliver Coaching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SFR Coaching Program (Supervisor): Assist with Delivering Coaching Sessions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6"/>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497" name="Google Shape;497;p46"/>
          <p:cNvPicPr preferRelativeResize="0"/>
          <p:nvPr/>
        </p:nvPicPr>
        <p:blipFill rotWithShape="1">
          <a:blip r:embed="rId3">
            <a:alphaModFix/>
          </a:blip>
          <a:srcRect l="20353" r="20359"/>
          <a:stretch/>
        </p:blipFill>
        <p:spPr>
          <a:xfrm>
            <a:off x="4572000" y="0"/>
            <a:ext cx="4572001" cy="5143502"/>
          </a:xfrm>
          <a:prstGeom prst="rect">
            <a:avLst/>
          </a:prstGeom>
          <a:noFill/>
          <a:ln>
            <a:noFill/>
          </a:ln>
        </p:spPr>
      </p:pic>
      <p:sp>
        <p:nvSpPr>
          <p:cNvPr id="498" name="Google Shape;498;p46"/>
          <p:cNvSpPr txBox="1">
            <a:spLocks noGrp="1"/>
          </p:cNvSpPr>
          <p:nvPr>
            <p:ph type="title"/>
          </p:nvPr>
        </p:nvSpPr>
        <p:spPr>
          <a:xfrm>
            <a:off x="585275" y="1444007"/>
            <a:ext cx="3322800" cy="489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499" name="Google Shape;499;p46"/>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500" name="Google Shape;500;p46"/>
          <p:cNvSpPr txBox="1">
            <a:spLocks noGrp="1"/>
          </p:cNvSpPr>
          <p:nvPr>
            <p:ph type="body" idx="1"/>
          </p:nvPr>
        </p:nvSpPr>
        <p:spPr>
          <a:xfrm>
            <a:off x="585275" y="2070200"/>
            <a:ext cx="3655200" cy="16293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503" name="Google Shape;503;p46"/>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SIS30321 Certificate III in Fitness</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7"/>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509" name="Google Shape;509;p47"/>
          <p:cNvPicPr preferRelativeResize="0"/>
          <p:nvPr/>
        </p:nvPicPr>
        <p:blipFill rotWithShape="1">
          <a:blip r:embed="rId3">
            <a:alphaModFix/>
          </a:blip>
          <a:srcRect l="20353" r="20359"/>
          <a:stretch/>
        </p:blipFill>
        <p:spPr>
          <a:xfrm>
            <a:off x="4572000" y="0"/>
            <a:ext cx="4572001" cy="5143502"/>
          </a:xfrm>
          <a:prstGeom prst="rect">
            <a:avLst/>
          </a:prstGeom>
          <a:noFill/>
          <a:ln>
            <a:noFill/>
          </a:ln>
        </p:spPr>
      </p:pic>
      <p:sp>
        <p:nvSpPr>
          <p:cNvPr id="510" name="Google Shape;510;p47"/>
          <p:cNvSpPr txBox="1">
            <a:spLocks noGrp="1"/>
          </p:cNvSpPr>
          <p:nvPr>
            <p:ph type="title"/>
          </p:nvPr>
        </p:nvSpPr>
        <p:spPr>
          <a:xfrm>
            <a:off x="614400" y="12565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511" name="Google Shape;511;p47"/>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14" name="Google Shape;514;p47"/>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SIS30321 Certificate III in Fitness</a:t>
            </a:r>
            <a:endParaRPr sz="600">
              <a:solidFill>
                <a:srgbClr val="EFEFEF"/>
              </a:solidFill>
              <a:latin typeface="Helvetica Neue"/>
              <a:ea typeface="Helvetica Neue"/>
              <a:cs typeface="Helvetica Neue"/>
              <a:sym typeface="Helvetica Neue"/>
            </a:endParaRPr>
          </a:p>
        </p:txBody>
      </p:sp>
      <p:sp>
        <p:nvSpPr>
          <p:cNvPr id="515" name="Google Shape;515;p47"/>
          <p:cNvSpPr txBox="1">
            <a:spLocks noGrp="1"/>
          </p:cNvSpPr>
          <p:nvPr>
            <p:ph type="body" idx="1"/>
          </p:nvPr>
        </p:nvSpPr>
        <p:spPr>
          <a:xfrm>
            <a:off x="418550" y="2195975"/>
            <a:ext cx="3612600" cy="904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fitness-related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8"/>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521" name="Google Shape;521;p4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22" name="Google Shape;522;p48"/>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523" name="Google Shape;523;p48"/>
          <p:cNvSpPr txBox="1"/>
          <p:nvPr/>
        </p:nvSpPr>
        <p:spPr>
          <a:xfrm>
            <a:off x="5758950" y="761775"/>
            <a:ext cx="1434600" cy="609900"/>
          </a:xfrm>
          <a:prstGeom prst="rect">
            <a:avLst/>
          </a:prstGeom>
          <a:solidFill>
            <a:srgbClr val="2DAAE2"/>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Fitness</a:t>
            </a:r>
            <a:endParaRPr sz="800" b="1">
              <a:solidFill>
                <a:schemeClr val="lt1"/>
              </a:solidFill>
              <a:latin typeface="Helvetica Neue"/>
              <a:ea typeface="Helvetica Neue"/>
              <a:cs typeface="Helvetica Neue"/>
              <a:sym typeface="Helvetica Neue"/>
            </a:endParaRPr>
          </a:p>
        </p:txBody>
      </p:sp>
      <p:sp>
        <p:nvSpPr>
          <p:cNvPr id="524" name="Google Shape;524;p48"/>
          <p:cNvSpPr txBox="1"/>
          <p:nvPr/>
        </p:nvSpPr>
        <p:spPr>
          <a:xfrm>
            <a:off x="4572000"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Group Exercise Instructor</a:t>
            </a:r>
            <a:endParaRPr sz="800" b="1">
              <a:solidFill>
                <a:schemeClr val="lt1"/>
              </a:solidFill>
              <a:latin typeface="Helvetica Neue"/>
              <a:ea typeface="Helvetica Neue"/>
              <a:cs typeface="Helvetica Neue"/>
              <a:sym typeface="Helvetica Neue"/>
            </a:endParaRPr>
          </a:p>
        </p:txBody>
      </p:sp>
      <p:sp>
        <p:nvSpPr>
          <p:cNvPr id="525" name="Google Shape;525;p48"/>
          <p:cNvSpPr txBox="1"/>
          <p:nvPr/>
        </p:nvSpPr>
        <p:spPr>
          <a:xfrm>
            <a:off x="4572000" y="31537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Exercise Physiologist</a:t>
            </a:r>
            <a:endParaRPr sz="800" b="1">
              <a:solidFill>
                <a:srgbClr val="2DAAE2"/>
              </a:solidFill>
              <a:latin typeface="Helvetica Neue"/>
              <a:ea typeface="Helvetica Neue"/>
              <a:cs typeface="Helvetica Neue"/>
              <a:sym typeface="Helvetica Neue"/>
            </a:endParaRPr>
          </a:p>
        </p:txBody>
      </p:sp>
      <p:sp>
        <p:nvSpPr>
          <p:cNvPr id="526" name="Google Shape;526;p48"/>
          <p:cNvSpPr txBox="1"/>
          <p:nvPr/>
        </p:nvSpPr>
        <p:spPr>
          <a:xfrm>
            <a:off x="4572000" y="35839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Teacher - Physical Education</a:t>
            </a:r>
            <a:endParaRPr sz="800" b="1">
              <a:solidFill>
                <a:srgbClr val="2DAAE2"/>
              </a:solidFill>
              <a:latin typeface="Helvetica Neue"/>
              <a:ea typeface="Helvetica Neue"/>
              <a:cs typeface="Helvetica Neue"/>
              <a:sym typeface="Helvetica Neue"/>
            </a:endParaRPr>
          </a:p>
        </p:txBody>
      </p:sp>
      <p:sp>
        <p:nvSpPr>
          <p:cNvPr id="527" name="Google Shape;527;p48"/>
          <p:cNvSpPr txBox="1"/>
          <p:nvPr/>
        </p:nvSpPr>
        <p:spPr>
          <a:xfrm>
            <a:off x="6579725" y="31540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Personal Trainer</a:t>
            </a:r>
            <a:endParaRPr sz="800" b="1">
              <a:solidFill>
                <a:srgbClr val="2DAAE2"/>
              </a:solidFill>
              <a:latin typeface="Helvetica Neue"/>
              <a:ea typeface="Helvetica Neue"/>
              <a:cs typeface="Helvetica Neue"/>
              <a:sym typeface="Helvetica Neue"/>
            </a:endParaRPr>
          </a:p>
        </p:txBody>
      </p:sp>
      <p:sp>
        <p:nvSpPr>
          <p:cNvPr id="528" name="Google Shape;528;p48"/>
          <p:cNvSpPr txBox="1"/>
          <p:nvPr/>
        </p:nvSpPr>
        <p:spPr>
          <a:xfrm>
            <a:off x="6579725" y="35842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High Performance Coach</a:t>
            </a:r>
            <a:endParaRPr sz="800" b="1">
              <a:solidFill>
                <a:srgbClr val="2DAAE2"/>
              </a:solidFill>
              <a:latin typeface="Helvetica Neue"/>
              <a:ea typeface="Helvetica Neue"/>
              <a:cs typeface="Helvetica Neue"/>
              <a:sym typeface="Helvetica Neue"/>
            </a:endParaRPr>
          </a:p>
        </p:txBody>
      </p:sp>
      <p:cxnSp>
        <p:nvCxnSpPr>
          <p:cNvPr id="529" name="Google Shape;529;p48"/>
          <p:cNvCxnSpPr>
            <a:stCxn id="523" idx="2"/>
            <a:endCxn id="524" idx="0"/>
          </p:cNvCxnSpPr>
          <p:nvPr/>
        </p:nvCxnSpPr>
        <p:spPr>
          <a:xfrm rot="5400000">
            <a:off x="5829000" y="1014825"/>
            <a:ext cx="290400" cy="10041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530" name="Google Shape;530;p48"/>
          <p:cNvCxnSpPr>
            <a:stCxn id="523" idx="2"/>
            <a:endCxn id="531" idx="0"/>
          </p:cNvCxnSpPr>
          <p:nvPr/>
        </p:nvCxnSpPr>
        <p:spPr>
          <a:xfrm rot="-5400000" flipH="1">
            <a:off x="6832950" y="1014975"/>
            <a:ext cx="290400" cy="10038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532" name="Google Shape;532;p48"/>
          <p:cNvCxnSpPr>
            <a:stCxn id="533" idx="3"/>
            <a:endCxn id="527" idx="3"/>
          </p:cNvCxnSpPr>
          <p:nvPr/>
        </p:nvCxnSpPr>
        <p:spPr>
          <a:xfrm>
            <a:off x="8380125" y="2663450"/>
            <a:ext cx="600" cy="6741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534" name="Google Shape;534;p48"/>
          <p:cNvCxnSpPr>
            <a:stCxn id="533" idx="3"/>
            <a:endCxn id="528" idx="3"/>
          </p:cNvCxnSpPr>
          <p:nvPr/>
        </p:nvCxnSpPr>
        <p:spPr>
          <a:xfrm>
            <a:off x="8380125" y="2663450"/>
            <a:ext cx="600" cy="11043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535" name="Google Shape;535;p48"/>
          <p:cNvCxnSpPr>
            <a:stCxn id="536" idx="1"/>
            <a:endCxn id="525" idx="1"/>
          </p:cNvCxnSpPr>
          <p:nvPr/>
        </p:nvCxnSpPr>
        <p:spPr>
          <a:xfrm>
            <a:off x="4572400" y="2663150"/>
            <a:ext cx="600" cy="674100"/>
          </a:xfrm>
          <a:prstGeom prst="bentConnector3">
            <a:avLst>
              <a:gd name="adj1" fmla="val -39754167"/>
            </a:avLst>
          </a:prstGeom>
          <a:noFill/>
          <a:ln w="9525" cap="flat" cmpd="sng">
            <a:solidFill>
              <a:srgbClr val="2DAAE2"/>
            </a:solidFill>
            <a:prstDash val="solid"/>
            <a:round/>
            <a:headEnd type="none" w="med" len="med"/>
            <a:tailEnd type="none" w="med" len="med"/>
          </a:ln>
        </p:spPr>
      </p:cxnSp>
      <p:cxnSp>
        <p:nvCxnSpPr>
          <p:cNvPr id="537" name="Google Shape;537;p48"/>
          <p:cNvCxnSpPr>
            <a:stCxn id="536" idx="1"/>
            <a:endCxn id="526" idx="1"/>
          </p:cNvCxnSpPr>
          <p:nvPr/>
        </p:nvCxnSpPr>
        <p:spPr>
          <a:xfrm>
            <a:off x="4572400" y="2663150"/>
            <a:ext cx="600" cy="1104300"/>
          </a:xfrm>
          <a:prstGeom prst="bentConnector3">
            <a:avLst>
              <a:gd name="adj1" fmla="val -39754167"/>
            </a:avLst>
          </a:prstGeom>
          <a:noFill/>
          <a:ln w="9525" cap="flat" cmpd="sng">
            <a:solidFill>
              <a:srgbClr val="2DAAE2"/>
            </a:solidFill>
            <a:prstDash val="solid"/>
            <a:round/>
            <a:headEnd type="none" w="med" len="med"/>
            <a:tailEnd type="none" w="med" len="med"/>
          </a:ln>
        </p:spPr>
      </p:cxnSp>
      <p:sp>
        <p:nvSpPr>
          <p:cNvPr id="536" name="Google Shape;536;p48"/>
          <p:cNvSpPr txBox="1"/>
          <p:nvPr/>
        </p:nvSpPr>
        <p:spPr>
          <a:xfrm>
            <a:off x="4572400" y="23582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University Degree</a:t>
            </a:r>
            <a:endParaRPr sz="800" b="1">
              <a:solidFill>
                <a:schemeClr val="lt1"/>
              </a:solidFill>
              <a:latin typeface="Helvetica Neue"/>
              <a:ea typeface="Helvetica Neue"/>
              <a:cs typeface="Helvetica Neue"/>
              <a:sym typeface="Helvetica Neue"/>
            </a:endParaRPr>
          </a:p>
        </p:txBody>
      </p:sp>
      <p:sp>
        <p:nvSpPr>
          <p:cNvPr id="533" name="Google Shape;533;p48"/>
          <p:cNvSpPr txBox="1"/>
          <p:nvPr/>
        </p:nvSpPr>
        <p:spPr>
          <a:xfrm>
            <a:off x="6580125" y="23585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IV in Fitness or Diploma of Sport</a:t>
            </a:r>
            <a:br>
              <a:rPr lang="en-GB" sz="800" b="1">
                <a:solidFill>
                  <a:schemeClr val="lt1"/>
                </a:solidFill>
                <a:latin typeface="Helvetica Neue"/>
                <a:ea typeface="Helvetica Neue"/>
                <a:cs typeface="Helvetica Neue"/>
                <a:sym typeface="Helvetica Neue"/>
              </a:rPr>
            </a:br>
            <a:r>
              <a:rPr lang="en-GB" sz="800">
                <a:solidFill>
                  <a:schemeClr val="lt1"/>
                </a:solidFill>
                <a:latin typeface="Helvetica Neue"/>
                <a:ea typeface="Helvetica Neue"/>
                <a:cs typeface="Helvetica Neue"/>
                <a:sym typeface="Helvetica Neue"/>
              </a:rPr>
              <a:t>(These qualifications offered by another RTO)</a:t>
            </a:r>
            <a:endParaRPr sz="800">
              <a:solidFill>
                <a:schemeClr val="lt1"/>
              </a:solidFill>
              <a:latin typeface="Helvetica Neue"/>
              <a:ea typeface="Helvetica Neue"/>
              <a:cs typeface="Helvetica Neue"/>
              <a:sym typeface="Helvetica Neue"/>
            </a:endParaRPr>
          </a:p>
        </p:txBody>
      </p:sp>
      <p:cxnSp>
        <p:nvCxnSpPr>
          <p:cNvPr id="540" name="Google Shape;540;p48"/>
          <p:cNvCxnSpPr>
            <a:stCxn id="523" idx="2"/>
            <a:endCxn id="536" idx="3"/>
          </p:cNvCxnSpPr>
          <p:nvPr/>
        </p:nvCxnSpPr>
        <p:spPr>
          <a:xfrm rot="5400000">
            <a:off x="5778600" y="1965525"/>
            <a:ext cx="1291500" cy="103800"/>
          </a:xfrm>
          <a:prstGeom prst="bentConnector2">
            <a:avLst/>
          </a:prstGeom>
          <a:noFill/>
          <a:ln w="9525" cap="flat" cmpd="sng">
            <a:solidFill>
              <a:srgbClr val="2DAAE2"/>
            </a:solidFill>
            <a:prstDash val="solid"/>
            <a:round/>
            <a:headEnd type="none" w="med" len="med"/>
            <a:tailEnd type="none" w="med" len="med"/>
          </a:ln>
        </p:spPr>
      </p:cxnSp>
      <p:cxnSp>
        <p:nvCxnSpPr>
          <p:cNvPr id="541" name="Google Shape;541;p48"/>
          <p:cNvCxnSpPr>
            <a:stCxn id="523" idx="2"/>
            <a:endCxn id="533" idx="1"/>
          </p:cNvCxnSpPr>
          <p:nvPr/>
        </p:nvCxnSpPr>
        <p:spPr>
          <a:xfrm rot="-5400000" flipH="1">
            <a:off x="5882250" y="1965675"/>
            <a:ext cx="1291800" cy="103800"/>
          </a:xfrm>
          <a:prstGeom prst="bentConnector2">
            <a:avLst/>
          </a:prstGeom>
          <a:noFill/>
          <a:ln w="9525" cap="flat" cmpd="sng">
            <a:solidFill>
              <a:srgbClr val="2DAAE2"/>
            </a:solidFill>
            <a:prstDash val="solid"/>
            <a:round/>
            <a:headEnd type="none" w="med" len="med"/>
            <a:tailEnd type="none" w="med" len="med"/>
          </a:ln>
        </p:spPr>
      </p:cxnSp>
      <p:sp>
        <p:nvSpPr>
          <p:cNvPr id="542" name="Google Shape;542;p48"/>
          <p:cNvSpPr txBox="1"/>
          <p:nvPr/>
        </p:nvSpPr>
        <p:spPr>
          <a:xfrm>
            <a:off x="4572000" y="40141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Sport Scientist</a:t>
            </a:r>
            <a:endParaRPr sz="800" b="1">
              <a:solidFill>
                <a:srgbClr val="2DAAE2"/>
              </a:solidFill>
              <a:latin typeface="Helvetica Neue"/>
              <a:ea typeface="Helvetica Neue"/>
              <a:cs typeface="Helvetica Neue"/>
              <a:sym typeface="Helvetica Neue"/>
            </a:endParaRPr>
          </a:p>
        </p:txBody>
      </p:sp>
      <p:sp>
        <p:nvSpPr>
          <p:cNvPr id="543" name="Google Shape;543;p48"/>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SIS30321 Certificate III in Fitness</a:t>
            </a:r>
            <a:endParaRPr sz="600">
              <a:solidFill>
                <a:srgbClr val="999999"/>
              </a:solidFill>
              <a:latin typeface="Helvetica Neue"/>
              <a:ea typeface="Helvetica Neue"/>
              <a:cs typeface="Helvetica Neue"/>
              <a:sym typeface="Helvetica Neue"/>
            </a:endParaRPr>
          </a:p>
        </p:txBody>
      </p:sp>
      <p:sp>
        <p:nvSpPr>
          <p:cNvPr id="531" name="Google Shape;531;p48"/>
          <p:cNvSpPr txBox="1"/>
          <p:nvPr/>
        </p:nvSpPr>
        <p:spPr>
          <a:xfrm>
            <a:off x="6580125"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Gym Fitness Instructor</a:t>
            </a:r>
            <a:endParaRPr sz="800" b="1">
              <a:solidFill>
                <a:schemeClr val="lt1"/>
              </a:solidFill>
              <a:latin typeface="Helvetica Neue"/>
              <a:ea typeface="Helvetica Neue"/>
              <a:cs typeface="Helvetica Neue"/>
              <a:sym typeface="Helvetica Neue"/>
            </a:endParaRPr>
          </a:p>
        </p:txBody>
      </p:sp>
      <p:sp>
        <p:nvSpPr>
          <p:cNvPr id="544" name="Google Shape;544;p48"/>
          <p:cNvSpPr txBox="1"/>
          <p:nvPr/>
        </p:nvSpPr>
        <p:spPr>
          <a:xfrm>
            <a:off x="6580125" y="40144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Sport Development Manager</a:t>
            </a:r>
            <a:endParaRPr sz="800" b="1">
              <a:solidFill>
                <a:srgbClr val="2DAAE2"/>
              </a:solidFill>
              <a:latin typeface="Helvetica Neue"/>
              <a:ea typeface="Helvetica Neue"/>
              <a:cs typeface="Helvetica Neue"/>
              <a:sym typeface="Helvetica Neue"/>
            </a:endParaRPr>
          </a:p>
        </p:txBody>
      </p:sp>
      <p:cxnSp>
        <p:nvCxnSpPr>
          <p:cNvPr id="545" name="Google Shape;545;p48"/>
          <p:cNvCxnSpPr>
            <a:stCxn id="544" idx="3"/>
            <a:endCxn id="533" idx="3"/>
          </p:cNvCxnSpPr>
          <p:nvPr/>
        </p:nvCxnSpPr>
        <p:spPr>
          <a:xfrm rot="10800000" flipH="1">
            <a:off x="8380125" y="2663525"/>
            <a:ext cx="600" cy="15345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546" name="Google Shape;546;p48"/>
          <p:cNvCxnSpPr>
            <a:stCxn id="542" idx="1"/>
            <a:endCxn id="536" idx="1"/>
          </p:cNvCxnSpPr>
          <p:nvPr/>
        </p:nvCxnSpPr>
        <p:spPr>
          <a:xfrm rot="10800000" flipH="1">
            <a:off x="4572000" y="2663225"/>
            <a:ext cx="600" cy="1534500"/>
          </a:xfrm>
          <a:prstGeom prst="bentConnector3">
            <a:avLst>
              <a:gd name="adj1" fmla="val -39687500"/>
            </a:avLst>
          </a:prstGeom>
          <a:noFill/>
          <a:ln w="9525" cap="flat" cmpd="sng">
            <a:solidFill>
              <a:srgbClr val="2DAAE2"/>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0"/>
        <p:cNvGrpSpPr/>
        <p:nvPr/>
      </p:nvGrpSpPr>
      <p:grpSpPr>
        <a:xfrm>
          <a:off x="0" y="0"/>
          <a:ext cx="0" cy="0"/>
          <a:chOff x="0" y="0"/>
          <a:chExt cx="0" cy="0"/>
        </a:xfrm>
      </p:grpSpPr>
      <p:sp>
        <p:nvSpPr>
          <p:cNvPr id="551" name="Google Shape;551;p49"/>
          <p:cNvSpPr txBox="1">
            <a:spLocks noGrp="1"/>
          </p:cNvSpPr>
          <p:nvPr>
            <p:ph type="title" idx="4294967295"/>
          </p:nvPr>
        </p:nvSpPr>
        <p:spPr>
          <a:xfrm>
            <a:off x="591300" y="1560263"/>
            <a:ext cx="7961400" cy="179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solidFill>
                  <a:schemeClr val="lt1"/>
                </a:solidFill>
              </a:rPr>
              <a:t>SIS30115 Certificate III in Sport and Recreation + SIS20115 Certificate II in Sport and Recreation</a:t>
            </a:r>
            <a:endParaRPr sz="3600" b="1">
              <a:solidFill>
                <a:schemeClr val="lt1"/>
              </a:solidFill>
            </a:endParaRPr>
          </a:p>
        </p:txBody>
      </p:sp>
      <p:pic>
        <p:nvPicPr>
          <p:cNvPr id="552" name="Google Shape;552;p49"/>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553" name="Google Shape;553;p49"/>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50"/>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59" name="Google Shape;559;p5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60" name="Google Shape;560;p50"/>
          <p:cNvSpPr txBox="1">
            <a:spLocks noGrp="1"/>
          </p:cNvSpPr>
          <p:nvPr>
            <p:ph type="body" idx="1"/>
          </p:nvPr>
        </p:nvSpPr>
        <p:spPr>
          <a:xfrm>
            <a:off x="317025" y="1513125"/>
            <a:ext cx="4053600" cy="282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50">
                <a:solidFill>
                  <a:schemeClr val="lt1"/>
                </a:solidFill>
                <a:latin typeface="Helvetica Neue Light"/>
                <a:ea typeface="Helvetica Neue Light"/>
                <a:cs typeface="Helvetica Neue Light"/>
                <a:sym typeface="Helvetica Neue Light"/>
              </a:rPr>
              <a:t>This qualification reflects the multiskilled role of individuals in operational and customer support positions in the sport or community recreation industry.</a:t>
            </a:r>
            <a:endParaRPr sz="115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150" b="1">
                <a:solidFill>
                  <a:schemeClr val="lt1"/>
                </a:solidFill>
              </a:rPr>
              <a:t>Students assist with facilitation of sport and recreation programs within their school community including:</a:t>
            </a:r>
            <a:endParaRPr sz="1150" b="1">
              <a:solidFill>
                <a:schemeClr val="lt1"/>
              </a:solidFill>
            </a:endParaRPr>
          </a:p>
          <a:p>
            <a:pPr marL="457200" lvl="0" indent="-301625" algn="l" rtl="0">
              <a:lnSpc>
                <a:spcPct val="115000"/>
              </a:lnSpc>
              <a:spcBef>
                <a:spcPts val="10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Officiating games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Conducting coaching sessions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Community sport, fitness and recreation programs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Using digital technologies in sports environments</a:t>
            </a:r>
            <a:endParaRPr sz="115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150">
                <a:solidFill>
                  <a:schemeClr val="lt1"/>
                </a:solidFill>
                <a:latin typeface="Helvetica Neue Light"/>
                <a:ea typeface="Helvetica Neue Light"/>
                <a:cs typeface="Helvetica Neue Light"/>
                <a:sym typeface="Helvetica Neue Light"/>
              </a:rPr>
              <a:t>Available with a ‘General’ or ‘Sport Specialty’ Coaching and Officiating outcome - AFL, NRL, Netball, Rugby Union or Choose Your Own Sport!</a:t>
            </a:r>
            <a:endParaRPr sz="115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None/>
            </a:pPr>
            <a:endParaRPr sz="1050">
              <a:solidFill>
                <a:schemeClr val="lt1"/>
              </a:solidFill>
              <a:latin typeface="Helvetica Neue Light"/>
              <a:ea typeface="Helvetica Neue Light"/>
              <a:cs typeface="Helvetica Neue Light"/>
              <a:sym typeface="Helvetica Neue Light"/>
            </a:endParaRPr>
          </a:p>
        </p:txBody>
      </p:sp>
      <p:sp>
        <p:nvSpPr>
          <p:cNvPr id="561" name="Google Shape;561;p50"/>
          <p:cNvSpPr txBox="1">
            <a:spLocks noGrp="1"/>
          </p:cNvSpPr>
          <p:nvPr>
            <p:ph type="title"/>
          </p:nvPr>
        </p:nvSpPr>
        <p:spPr>
          <a:xfrm>
            <a:off x="317025" y="595400"/>
            <a:ext cx="3873000" cy="810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700" b="1">
                <a:solidFill>
                  <a:schemeClr val="lt1"/>
                </a:solidFill>
              </a:rPr>
              <a:t>SIS30115 Certificate III in Sport and Recreation + SIS20115 Certificate II in Sport and Recreation</a:t>
            </a:r>
            <a:endParaRPr sz="1700" b="1">
              <a:solidFill>
                <a:schemeClr val="lt1"/>
              </a:solidFill>
            </a:endParaRPr>
          </a:p>
        </p:txBody>
      </p:sp>
      <p:graphicFrame>
        <p:nvGraphicFramePr>
          <p:cNvPr id="562" name="Google Shape;562;p50"/>
          <p:cNvGraphicFramePr/>
          <p:nvPr>
            <p:extLst>
              <p:ext uri="{D42A27DB-BD31-4B8C-83A1-F6EECF244321}">
                <p14:modId xmlns:p14="http://schemas.microsoft.com/office/powerpoint/2010/main" val="2070259554"/>
              </p:ext>
            </p:extLst>
          </p:nvPr>
        </p:nvGraphicFramePr>
        <p:xfrm>
          <a:off x="4889025" y="509736"/>
          <a:ext cx="3949625" cy="4119054"/>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2</a:t>
                      </a:r>
                      <a:r>
                        <a:rPr lang="en-GB" sz="900" b="1" u="none" strike="noStrike" cap="none">
                          <a:latin typeface="Helvetica Neue"/>
                          <a:ea typeface="Helvetica Neue"/>
                          <a:cs typeface="Helvetica Neue"/>
                          <a:sym typeface="Helvetica Neue"/>
                        </a:rPr>
                        <a:t>-Year Format</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Standalone Qualification -15 Units</a:t>
                      </a:r>
                      <a:endParaRPr sz="900" b="1">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Dual Qualification - Additional 6 Units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$335.00 </a:t>
                      </a:r>
                      <a:r>
                        <a:rPr lang="en-GB" sz="900">
                          <a:latin typeface="Helvetica Neue"/>
                          <a:ea typeface="Helvetica Neue"/>
                          <a:cs typeface="Helvetica Neue"/>
                          <a:sym typeface="Helvetica Neue"/>
                        </a:rPr>
                        <a:t>per person</a:t>
                      </a:r>
                      <a:r>
                        <a:rPr lang="en-GB" sz="900" b="1">
                          <a:latin typeface="Helvetica Neue"/>
                          <a:ea typeface="Helvetica Neue"/>
                          <a:cs typeface="Helvetica Neue"/>
                          <a:sym typeface="Helvetica Neue"/>
                        </a:rPr>
                        <a:t> </a:t>
                      </a:r>
                      <a:r>
                        <a:rPr lang="en-GB" sz="900">
                          <a:latin typeface="Helvetica Neue"/>
                          <a:ea typeface="Helvetica Neue"/>
                          <a:cs typeface="Helvetica Neue"/>
                          <a:sym typeface="Helvetica Neue"/>
                        </a:rPr>
                        <a:t>(Cert II entry qualification = $265.00 + Cert III Gap Fee = $70.00) </a:t>
                      </a:r>
                      <a:r>
                        <a:rPr lang="en-GB" sz="900" b="1">
                          <a:latin typeface="Helvetica Neue"/>
                          <a:ea typeface="Helvetica Neue"/>
                          <a:cs typeface="Helvetica Neue"/>
                          <a:sym typeface="Helvetica Neue"/>
                        </a:rPr>
                        <a:t>(+ First Aid $55.00)</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solidFill>
                            <a:srgbClr val="FFFFFF"/>
                          </a:solidFill>
                          <a:latin typeface="Helvetica Neue"/>
                          <a:ea typeface="Helvetica Neue"/>
                          <a:cs typeface="Helvetica Neue"/>
                          <a:sym typeface="Helvetica Neue"/>
                        </a:rPr>
                        <a:t>QCE Outcome:</a:t>
                      </a:r>
                      <a:endParaRPr sz="900" b="1" u="none" strike="noStrike" cap="none" dirty="0">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dirty="0">
                          <a:latin typeface="Helvetica Neue"/>
                          <a:ea typeface="Helvetica Neue"/>
                          <a:cs typeface="Helvetica Neue"/>
                          <a:sym typeface="Helvetica Neue"/>
                        </a:rPr>
                        <a:t>Maximum 7 QCE Credits.</a:t>
                      </a:r>
                      <a:endParaRPr sz="900" b="1"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dirty="0">
                          <a:latin typeface="Helvetica Neue"/>
                          <a:ea typeface="Helvetica Neue"/>
                          <a:cs typeface="Helvetica Neue"/>
                          <a:sym typeface="Helvetica Neue"/>
                        </a:rPr>
                        <a:t>Completing the Term 7 Add-on as well can result in a maximum 8 QCE Credits</a:t>
                      </a:r>
                      <a:endParaRPr sz="900" i="1"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63" name="Google Shape;563;p50"/>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SIS30115 Certificate III in Sport and Recreation + SIS20115 Certificate II in Sport and Recreation</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1"/>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571" name="Google Shape;571;p51"/>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572" name="Google Shape;572;p5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73" name="Google Shape;573;p51"/>
          <p:cNvSpPr txBox="1">
            <a:spLocks noGrp="1"/>
          </p:cNvSpPr>
          <p:nvPr>
            <p:ph type="body" idx="1"/>
          </p:nvPr>
        </p:nvSpPr>
        <p:spPr>
          <a:xfrm>
            <a:off x="4979625" y="1433775"/>
            <a:ext cx="3670500" cy="30624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lt1"/>
              </a:buClr>
              <a:buSzPts val="1000"/>
              <a:buChar char="●"/>
            </a:pPr>
            <a:r>
              <a:rPr lang="en-GB" sz="1000">
                <a:solidFill>
                  <a:schemeClr val="lt1"/>
                </a:solidFill>
              </a:rPr>
              <a:t>SIS30115 Certificate III in Sport and Recreation (max. 7 QCE Credits). Completing the ‘Term 7 Add-On’ as well can result in a maximum 8 QCE Credits </a:t>
            </a:r>
            <a:endParaRPr sz="100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a:solidFill>
                  <a:schemeClr val="lt1"/>
                </a:solidFill>
              </a:rPr>
              <a:t>Entry qualification: SIS20115 Certificate II in Sport and Recreation (only in Dual Qualification) </a:t>
            </a:r>
            <a:endParaRPr sz="100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a:solidFill>
                  <a:schemeClr val="lt1"/>
                </a:solidFill>
              </a:rPr>
              <a:t>The nationally recognised First Aid competency - HLTAID011 Provide First Aid </a:t>
            </a:r>
            <a:endParaRPr sz="100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a:solidFill>
                  <a:schemeClr val="lt1"/>
                </a:solidFill>
              </a:rPr>
              <a:t>Community Coaching - Essential Skills Course  (non-accredited), issued by Australian Sports Commission</a:t>
            </a:r>
            <a:endParaRPr sz="100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a:solidFill>
                  <a:schemeClr val="lt1"/>
                </a:solidFill>
              </a:rPr>
              <a:t>A range of career pathway options including Club Level Official and/or Coach</a:t>
            </a:r>
            <a:endParaRPr sz="1000">
              <a:solidFill>
                <a:schemeClr val="lt1"/>
              </a:solidFill>
            </a:endParaRPr>
          </a:p>
          <a:p>
            <a:pPr marL="457200" lvl="0" indent="-292100" algn="l" rtl="0">
              <a:lnSpc>
                <a:spcPct val="115000"/>
              </a:lnSpc>
              <a:spcBef>
                <a:spcPts val="800"/>
              </a:spcBef>
              <a:spcAft>
                <a:spcPts val="800"/>
              </a:spcAft>
              <a:buClr>
                <a:schemeClr val="lt1"/>
              </a:buClr>
              <a:buSzPts val="1000"/>
              <a:buChar char="●"/>
            </a:pPr>
            <a:r>
              <a:rPr lang="en-GB" sz="1000">
                <a:solidFill>
                  <a:schemeClr val="lt1"/>
                </a:solidFill>
              </a:rPr>
              <a:t>Successful completion of the Certificate III in Sport and Recreation may contribute towards a student’s Australian Tertiary Admission Rank (ATAR)</a:t>
            </a:r>
            <a:endParaRPr sz="1000">
              <a:solidFill>
                <a:schemeClr val="lt1"/>
              </a:solidFill>
            </a:endParaRPr>
          </a:p>
        </p:txBody>
      </p:sp>
      <p:sp>
        <p:nvSpPr>
          <p:cNvPr id="574" name="Google Shape;574;p51"/>
          <p:cNvSpPr txBox="1">
            <a:spLocks noGrp="1"/>
          </p:cNvSpPr>
          <p:nvPr>
            <p:ph type="title"/>
          </p:nvPr>
        </p:nvSpPr>
        <p:spPr>
          <a:xfrm>
            <a:off x="5092125" y="601875"/>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575" name="Google Shape;575;p51"/>
          <p:cNvPicPr preferRelativeResize="0"/>
          <p:nvPr/>
        </p:nvPicPr>
        <p:blipFill rotWithShape="1">
          <a:blip r:embed="rId4">
            <a:alphaModFix/>
          </a:blip>
          <a:srcRect l="31220" r="9491"/>
          <a:stretch/>
        </p:blipFill>
        <p:spPr>
          <a:xfrm>
            <a:off x="0" y="-2725"/>
            <a:ext cx="4571996" cy="5143502"/>
          </a:xfrm>
          <a:prstGeom prst="rect">
            <a:avLst/>
          </a:prstGeom>
          <a:noFill/>
          <a:ln>
            <a:noFill/>
          </a:ln>
        </p:spPr>
      </p:pic>
      <p:pic>
        <p:nvPicPr>
          <p:cNvPr id="576" name="Google Shape;576;p51"/>
          <p:cNvPicPr preferRelativeResize="0"/>
          <p:nvPr/>
        </p:nvPicPr>
        <p:blipFill rotWithShape="1">
          <a:blip r:embed="rId5">
            <a:alphaModFix/>
          </a:blip>
          <a:srcRect/>
          <a:stretch/>
        </p:blipFill>
        <p:spPr>
          <a:xfrm>
            <a:off x="202300" y="4645526"/>
            <a:ext cx="888525" cy="324225"/>
          </a:xfrm>
          <a:prstGeom prst="rect">
            <a:avLst/>
          </a:prstGeom>
          <a:noFill/>
          <a:ln>
            <a:noFill/>
          </a:ln>
        </p:spPr>
      </p:pic>
      <p:sp>
        <p:nvSpPr>
          <p:cNvPr id="579" name="Google Shape;579;p51"/>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SIS30115 Certificate III in Sport and Recreation + SIS20115 Certificate II in Sport and Recreation</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5" y="-50"/>
            <a:ext cx="91440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body" idx="1"/>
          </p:nvPr>
        </p:nvSpPr>
        <p:spPr>
          <a:xfrm>
            <a:off x="614400" y="1819525"/>
            <a:ext cx="3250500" cy="174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1200">
                <a:solidFill>
                  <a:srgbClr val="FFFFFF"/>
                </a:solidFill>
                <a:latin typeface="Helvetica Neue Light"/>
                <a:ea typeface="Helvetica Neue Light"/>
                <a:cs typeface="Helvetica Neue Light"/>
                <a:sym typeface="Helvetica Neue Light"/>
              </a:rPr>
              <a:t>Binnacle Training are leaders in VET in schools, enabling teachers with quality programs and support; equipping students with skills to navigate a successful future. We are united in our commitment to ‘raising the bar’ with the following highlights showcasing our impressive record:</a:t>
            </a:r>
            <a:endParaRPr sz="1200">
              <a:solidFill>
                <a:srgbClr val="FFFFFF"/>
              </a:solidFill>
              <a:latin typeface="Helvetica Neue Light"/>
              <a:ea typeface="Helvetica Neue Light"/>
              <a:cs typeface="Helvetica Neue Light"/>
              <a:sym typeface="Helvetica Neue Light"/>
            </a:endParaRPr>
          </a:p>
        </p:txBody>
      </p:sp>
      <p:sp>
        <p:nvSpPr>
          <p:cNvPr id="85" name="Google Shape;85;p16"/>
          <p:cNvSpPr txBox="1">
            <a:spLocks noGrp="1"/>
          </p:cNvSpPr>
          <p:nvPr>
            <p:ph type="title"/>
          </p:nvPr>
        </p:nvSpPr>
        <p:spPr>
          <a:xfrm>
            <a:off x="614400" y="826925"/>
            <a:ext cx="3250500" cy="84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80" b="1">
                <a:solidFill>
                  <a:schemeClr val="lt1"/>
                </a:solidFill>
              </a:rPr>
              <a:t>WHY STUDY WITH BINNACLE TRAINING? </a:t>
            </a:r>
            <a:endParaRPr sz="2180" b="1">
              <a:solidFill>
                <a:schemeClr val="lt1"/>
              </a:solidFill>
            </a:endParaRPr>
          </a:p>
        </p:txBody>
      </p:sp>
      <p:graphicFrame>
        <p:nvGraphicFramePr>
          <p:cNvPr id="86" name="Google Shape;86;p16"/>
          <p:cNvGraphicFramePr/>
          <p:nvPr/>
        </p:nvGraphicFramePr>
        <p:xfrm>
          <a:off x="4413875" y="563675"/>
          <a:ext cx="3869000" cy="4016125"/>
        </p:xfrm>
        <a:graphic>
          <a:graphicData uri="http://schemas.openxmlformats.org/drawingml/2006/table">
            <a:tbl>
              <a:tblPr>
                <a:noFill/>
                <a:tableStyleId>{479D11C5-A002-4072-A769-E722BB20C41A}</a:tableStyleId>
              </a:tblPr>
              <a:tblGrid>
                <a:gridCol w="1934500">
                  <a:extLst>
                    <a:ext uri="{9D8B030D-6E8A-4147-A177-3AD203B41FA5}">
                      <a16:colId xmlns:a16="http://schemas.microsoft.com/office/drawing/2014/main" val="20000"/>
                    </a:ext>
                  </a:extLst>
                </a:gridCol>
                <a:gridCol w="1934500">
                  <a:extLst>
                    <a:ext uri="{9D8B030D-6E8A-4147-A177-3AD203B41FA5}">
                      <a16:colId xmlns:a16="http://schemas.microsoft.com/office/drawing/2014/main" val="20001"/>
                    </a:ext>
                  </a:extLst>
                </a:gridCol>
              </a:tblGrid>
              <a:tr h="82215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More than 1</a:t>
                      </a:r>
                      <a:r>
                        <a:rPr lang="en-GB" sz="1000">
                          <a:solidFill>
                            <a:schemeClr val="lt1"/>
                          </a:solidFill>
                          <a:latin typeface="Helvetica Neue"/>
                          <a:ea typeface="Helvetica Neue"/>
                          <a:cs typeface="Helvetica Neue"/>
                          <a:sym typeface="Helvetica Neue"/>
                        </a:rPr>
                        <a:t>7</a:t>
                      </a:r>
                      <a:r>
                        <a:rPr lang="en-GB" sz="1000" u="none" strike="noStrike" cap="none">
                          <a:solidFill>
                            <a:schemeClr val="lt1"/>
                          </a:solidFill>
                          <a:latin typeface="Helvetica Neue"/>
                          <a:ea typeface="Helvetica Neue"/>
                          <a:cs typeface="Helvetica Neue"/>
                          <a:sym typeface="Helvetica Neue"/>
                        </a:rPr>
                        <a:t> Years of Experience Delivering VET in Schools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More than 500 Active Classes State-Wide</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101627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5 x National Recognised Certificate Pathways Offerings - Sport, Fitness, First Aid, Business &amp; Tourism PLUS Short Courses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15,000 Qualifications Issued Approximately Each Year</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15 Certificate Programs Offered Each Year</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3 Office Locations - Ipswich, Brisbane and Townsville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250 Binnacle Partner Secondary Schools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Servicing Secondary Schools across Queensland &amp; ACT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800 Binnacle Program Deliverers</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91% Completion Rate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87" name="Google Shape;87;p16"/>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583"/>
        <p:cNvGrpSpPr/>
        <p:nvPr/>
      </p:nvGrpSpPr>
      <p:grpSpPr>
        <a:xfrm>
          <a:off x="0" y="0"/>
          <a:ext cx="0" cy="0"/>
          <a:chOff x="0" y="0"/>
          <a:chExt cx="0" cy="0"/>
        </a:xfrm>
      </p:grpSpPr>
      <p:sp>
        <p:nvSpPr>
          <p:cNvPr id="584" name="Google Shape;584;p52"/>
          <p:cNvSpPr txBox="1">
            <a:spLocks noGrp="1"/>
          </p:cNvSpPr>
          <p:nvPr>
            <p:ph type="title"/>
          </p:nvPr>
        </p:nvSpPr>
        <p:spPr>
          <a:xfrm>
            <a:off x="238475" y="2569537"/>
            <a:ext cx="1668600" cy="1265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SIS30115 Certificate III in Sport and Recreation + SIS20115 Certificate II in Sport and Recreation</a:t>
            </a:r>
            <a:endParaRPr sz="1100">
              <a:solidFill>
                <a:schemeClr val="lt1"/>
              </a:solidFill>
            </a:endParaRPr>
          </a:p>
        </p:txBody>
      </p:sp>
      <p:pic>
        <p:nvPicPr>
          <p:cNvPr id="585" name="Google Shape;585;p52"/>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586" name="Google Shape;586;p52"/>
          <p:cNvSpPr txBox="1"/>
          <p:nvPr/>
        </p:nvSpPr>
        <p:spPr>
          <a:xfrm>
            <a:off x="5519150" y="238425"/>
            <a:ext cx="3358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SIS30115 Certificate III in Sport and Recreation + SIS20115 Certificate II in Sport and Recreation</a:t>
            </a:r>
            <a:endParaRPr sz="600">
              <a:solidFill>
                <a:srgbClr val="EFEFEF"/>
              </a:solidFill>
              <a:latin typeface="Helvetica Neue"/>
              <a:ea typeface="Helvetica Neue"/>
              <a:cs typeface="Helvetica Neue"/>
              <a:sym typeface="Helvetica Neue"/>
            </a:endParaRPr>
          </a:p>
        </p:txBody>
      </p:sp>
      <p:sp>
        <p:nvSpPr>
          <p:cNvPr id="587" name="Google Shape;587;p52"/>
          <p:cNvSpPr txBox="1"/>
          <p:nvPr/>
        </p:nvSpPr>
        <p:spPr>
          <a:xfrm>
            <a:off x="223000" y="1754975"/>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graphicFrame>
        <p:nvGraphicFramePr>
          <p:cNvPr id="590" name="Google Shape;590;p52"/>
          <p:cNvGraphicFramePr/>
          <p:nvPr/>
        </p:nvGraphicFramePr>
        <p:xfrm>
          <a:off x="2072600" y="2604197"/>
          <a:ext cx="2213775" cy="1504820"/>
        </p:xfrm>
        <a:graphic>
          <a:graphicData uri="http://schemas.openxmlformats.org/drawingml/2006/table">
            <a:tbl>
              <a:tblPr>
                <a:noFill/>
                <a:tableStyleId>{479D11C5-A002-4072-A769-E722BB20C41A}</a:tableStyleId>
              </a:tblPr>
              <a:tblGrid>
                <a:gridCol w="537325">
                  <a:extLst>
                    <a:ext uri="{9D8B030D-6E8A-4147-A177-3AD203B41FA5}">
                      <a16:colId xmlns:a16="http://schemas.microsoft.com/office/drawing/2014/main" val="20000"/>
                    </a:ext>
                  </a:extLst>
                </a:gridCol>
                <a:gridCol w="16764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2</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Perform Research and Create a Group Presentation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Organise and Complete Work Tasks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Nutrition Presentation: Create and Deliver a Presentation to your Peers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 #1: Plan and Conduct Community SFR Sessions for Participants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591" name="Google Shape;591;p52"/>
          <p:cNvGraphicFramePr/>
          <p:nvPr/>
        </p:nvGraphicFramePr>
        <p:xfrm>
          <a:off x="4369600" y="528913"/>
          <a:ext cx="2524800" cy="139814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3</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Cardio and Conditioning Programs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The SFR Industry</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One-on-One Cardio Program</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Conditioning Sessions for Adolescent Participants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Respond to an Emergency Situation: Fire Evacuation Drill</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592" name="Google Shape;592;p52"/>
          <p:cNvGraphicFramePr/>
          <p:nvPr/>
        </p:nvGraphicFramePr>
        <p:xfrm>
          <a:off x="4369600" y="2030225"/>
          <a:ext cx="2524800" cy="118478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4</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Anatomy and Physiology</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Provide First Aid</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Coaching Program (Teacher Facilitated): Assist with Delivering Coaching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Sports Program: Plan and Conduct Sport Sessions for Participants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593" name="Google Shape;593;p52"/>
          <p:cNvGraphicFramePr/>
          <p:nvPr/>
        </p:nvGraphicFramePr>
        <p:xfrm>
          <a:off x="4369600" y="3323150"/>
          <a:ext cx="2524800" cy="129146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20197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5</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Plan and Conduct Sports Programs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Apply Knowledge of Officiating Practices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Group Sports Program (Teacher Facilitated)</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Use and Maintain Business Technology (Additional Project)</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Officiating General Principles (Online Course)</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594" name="Google Shape;594;p52"/>
          <p:cNvGraphicFramePr/>
          <p:nvPr/>
        </p:nvGraphicFramePr>
        <p:xfrm>
          <a:off x="6977625" y="1169813"/>
          <a:ext cx="1976400" cy="129146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14713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6</a:t>
                      </a:r>
                      <a:endParaRPr sz="700" b="1">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Plan and Deliver a Sports Competition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Community SFR Program #2: Plan and Conduct Community SFR Sessions for Participants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Round Robin Tournament</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595" name="Google Shape;595;p52"/>
          <p:cNvGraphicFramePr/>
          <p:nvPr/>
        </p:nvGraphicFramePr>
        <p:xfrm>
          <a:off x="6977625" y="2579163"/>
          <a:ext cx="1976400" cy="1184780"/>
        </p:xfrm>
        <a:graphic>
          <a:graphicData uri="http://schemas.openxmlformats.org/drawingml/2006/table">
            <a:tbl>
              <a:tblPr>
                <a:noFill/>
                <a:tableStyleId>{479D11C5-A002-4072-A769-E722BB20C41A}</a:tableStyleId>
              </a:tblPr>
              <a:tblGrid>
                <a:gridCol w="505050">
                  <a:extLst>
                    <a:ext uri="{9D8B030D-6E8A-4147-A177-3AD203B41FA5}">
                      <a16:colId xmlns:a16="http://schemas.microsoft.com/office/drawing/2014/main" val="20000"/>
                    </a:ext>
                  </a:extLst>
                </a:gridCol>
                <a:gridCol w="14713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7</a:t>
                      </a:r>
                      <a:endParaRPr sz="700" b="1">
                        <a:solidFill>
                          <a:srgbClr val="2DAAE2"/>
                        </a:solidFill>
                        <a:latin typeface="Helvetica Neue"/>
                        <a:ea typeface="Helvetica Neue"/>
                        <a:cs typeface="Helvetica Neue"/>
                        <a:sym typeface="Helvetica Neue"/>
                      </a:endParaRPr>
                    </a:p>
                    <a:p>
                      <a:pPr marL="0" lvl="0" indent="0" algn="ctr" rtl="0">
                        <a:spcBef>
                          <a:spcPts val="0"/>
                        </a:spcBef>
                        <a:spcAft>
                          <a:spcPts val="0"/>
                        </a:spcAft>
                        <a:buNone/>
                      </a:pPr>
                      <a:endParaRPr sz="700" b="1">
                        <a:solidFill>
                          <a:srgbClr val="2DAAE2"/>
                        </a:solidFill>
                        <a:latin typeface="Helvetica Neue"/>
                        <a:ea typeface="Helvetica Neue"/>
                        <a:cs typeface="Helvetica Neue"/>
                        <a:sym typeface="Helvetica Neue"/>
                      </a:endParaRPr>
                    </a:p>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 </a:t>
                      </a:r>
                      <a:r>
                        <a:rPr lang="en-GB" sz="600">
                          <a:solidFill>
                            <a:srgbClr val="2DAAE2"/>
                          </a:solidFill>
                          <a:latin typeface="Helvetica Neue"/>
                          <a:ea typeface="Helvetica Neue"/>
                          <a:cs typeface="Helvetica Neue"/>
                          <a:sym typeface="Helvetica Neue"/>
                        </a:rPr>
                        <a:t>ADD-ON:</a:t>
                      </a:r>
                      <a:br>
                        <a:rPr lang="en-GB" sz="600">
                          <a:solidFill>
                            <a:srgbClr val="2DAAE2"/>
                          </a:solidFill>
                          <a:latin typeface="Helvetica Neue"/>
                          <a:ea typeface="Helvetica Neue"/>
                          <a:cs typeface="Helvetica Neue"/>
                          <a:sym typeface="Helvetica Neue"/>
                        </a:rPr>
                      </a:br>
                      <a:r>
                        <a:rPr lang="en-GB" sz="600">
                          <a:solidFill>
                            <a:srgbClr val="2DAAE2"/>
                          </a:solidFill>
                          <a:latin typeface="Helvetica Neue"/>
                          <a:ea typeface="Helvetica Neue"/>
                          <a:cs typeface="Helvetica Neue"/>
                          <a:sym typeface="Helvetica Neue"/>
                        </a:rPr>
                        <a:t>4 x Units of Competency</a:t>
                      </a:r>
                      <a:endParaRPr sz="600">
                        <a:solidFill>
                          <a:srgbClr val="2DAAE2"/>
                        </a:solidFill>
                        <a:latin typeface="Helvetica Neue"/>
                        <a:ea typeface="Helvetica Neue"/>
                        <a:cs typeface="Helvetica Neue"/>
                        <a:sym typeface="Helvetica Neue"/>
                      </a:endParaRPr>
                    </a:p>
                  </a:txBody>
                  <a:tcPr marL="0" marR="0"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Sport-Specific Coaching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Personal Development</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Workplace Performance</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Sport-Specific Coaching Program</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596" name="Google Shape;596;p52"/>
          <p:cNvGraphicFramePr/>
          <p:nvPr/>
        </p:nvGraphicFramePr>
        <p:xfrm>
          <a:off x="2068050" y="976706"/>
          <a:ext cx="2218325" cy="1611500"/>
        </p:xfrm>
        <a:graphic>
          <a:graphicData uri="http://schemas.openxmlformats.org/drawingml/2006/table">
            <a:tbl>
              <a:tblPr>
                <a:noFill/>
                <a:tableStyleId>{479D11C5-A002-4072-A769-E722BB20C41A}</a:tableStyleId>
              </a:tblPr>
              <a:tblGrid>
                <a:gridCol w="541875">
                  <a:extLst>
                    <a:ext uri="{9D8B030D-6E8A-4147-A177-3AD203B41FA5}">
                      <a16:colId xmlns:a16="http://schemas.microsoft.com/office/drawing/2014/main" val="20000"/>
                    </a:ext>
                  </a:extLst>
                </a:gridCol>
                <a:gridCol w="1676450">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700" b="1">
                          <a:solidFill>
                            <a:srgbClr val="2DAAE2"/>
                          </a:solidFill>
                          <a:latin typeface="Helvetica Neue"/>
                          <a:ea typeface="Helvetica Neue"/>
                          <a:cs typeface="Helvetica Neue"/>
                          <a:sym typeface="Helvetica Neue"/>
                        </a:rPr>
                        <a:t>TERM 1</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TOPICS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Binnacle Lounge Induction</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Introduction to Training Programs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Introduction to the Sport, Fitness and Recreation (SFR) Industry</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None/>
                      </a:pPr>
                      <a:r>
                        <a:rPr lang="en-GB" sz="700" b="1">
                          <a:solidFill>
                            <a:srgbClr val="2DAAE2"/>
                          </a:solidFill>
                          <a:latin typeface="Helvetica Neue"/>
                          <a:ea typeface="Helvetica Neue"/>
                          <a:cs typeface="Helvetica Neue"/>
                          <a:sym typeface="Helvetica Neue"/>
                        </a:rPr>
                        <a:t>PROGRAMS</a:t>
                      </a:r>
                      <a:endParaRPr sz="700" b="1">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Coaching Program (Student Delivery): Plan and Deliver Coaching Sessions</a:t>
                      </a:r>
                      <a:endParaRPr sz="7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700">
                          <a:solidFill>
                            <a:srgbClr val="434343"/>
                          </a:solidFill>
                          <a:latin typeface="Helvetica Neue"/>
                          <a:ea typeface="Helvetica Neue"/>
                          <a:cs typeface="Helvetica Neue"/>
                          <a:sym typeface="Helvetica Neue"/>
                        </a:rPr>
                        <a:t>SFR Coaching Program (Supervisor): Assist with Delivering Coaching Sessions</a:t>
                      </a:r>
                      <a:endParaRPr sz="7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3"/>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602" name="Google Shape;602;p53"/>
          <p:cNvPicPr preferRelativeResize="0"/>
          <p:nvPr/>
        </p:nvPicPr>
        <p:blipFill rotWithShape="1">
          <a:blip r:embed="rId3">
            <a:alphaModFix/>
          </a:blip>
          <a:srcRect t="6895" b="18068"/>
          <a:stretch/>
        </p:blipFill>
        <p:spPr>
          <a:xfrm>
            <a:off x="4572000" y="0"/>
            <a:ext cx="4572002" cy="5143501"/>
          </a:xfrm>
          <a:prstGeom prst="rect">
            <a:avLst/>
          </a:prstGeom>
          <a:noFill/>
          <a:ln>
            <a:noFill/>
          </a:ln>
        </p:spPr>
      </p:pic>
      <p:sp>
        <p:nvSpPr>
          <p:cNvPr id="603" name="Google Shape;603;p53"/>
          <p:cNvSpPr txBox="1">
            <a:spLocks noGrp="1"/>
          </p:cNvSpPr>
          <p:nvPr>
            <p:ph type="title"/>
          </p:nvPr>
        </p:nvSpPr>
        <p:spPr>
          <a:xfrm>
            <a:off x="585275" y="1036482"/>
            <a:ext cx="3322800" cy="489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604" name="Google Shape;604;p53"/>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605" name="Google Shape;605;p53"/>
          <p:cNvSpPr txBox="1">
            <a:spLocks noGrp="1"/>
          </p:cNvSpPr>
          <p:nvPr>
            <p:ph type="body" idx="1"/>
          </p:nvPr>
        </p:nvSpPr>
        <p:spPr>
          <a:xfrm>
            <a:off x="585275" y="1585575"/>
            <a:ext cx="3655200" cy="16293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Planning and conducting sport and recreation programs and competitions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Officiating games or school competitions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Coaching beginner participants to develop fundamental skills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Using digital technologies in sports environments</a:t>
            </a:r>
            <a:endParaRPr sz="1200">
              <a:solidFill>
                <a:schemeClr val="lt1"/>
              </a:solidFill>
            </a:endParaRPr>
          </a:p>
        </p:txBody>
      </p:sp>
      <p:sp>
        <p:nvSpPr>
          <p:cNvPr id="608" name="Google Shape;608;p53"/>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SIS30115 Certificate III in Sport and Recreation + SIS20115 Certificate II in Sport and Recreation</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4"/>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614" name="Google Shape;614;p54"/>
          <p:cNvPicPr preferRelativeResize="0"/>
          <p:nvPr/>
        </p:nvPicPr>
        <p:blipFill rotWithShape="1">
          <a:blip r:embed="rId3">
            <a:alphaModFix/>
          </a:blip>
          <a:srcRect l="20353" r="20359"/>
          <a:stretch/>
        </p:blipFill>
        <p:spPr>
          <a:xfrm>
            <a:off x="4572000" y="0"/>
            <a:ext cx="4572001" cy="5143502"/>
          </a:xfrm>
          <a:prstGeom prst="rect">
            <a:avLst/>
          </a:prstGeom>
          <a:noFill/>
          <a:ln>
            <a:noFill/>
          </a:ln>
        </p:spPr>
      </p:pic>
      <p:sp>
        <p:nvSpPr>
          <p:cNvPr id="615" name="Google Shape;615;p54"/>
          <p:cNvSpPr txBox="1">
            <a:spLocks noGrp="1"/>
          </p:cNvSpPr>
          <p:nvPr>
            <p:ph type="title"/>
          </p:nvPr>
        </p:nvSpPr>
        <p:spPr>
          <a:xfrm>
            <a:off x="614400" y="12565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616" name="Google Shape;616;p54"/>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19" name="Google Shape;619;p54"/>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SIS30115 Certificate III in Sport and Recreation + SIS20115 Certificate II in Sport and Recreation</a:t>
            </a:r>
            <a:endParaRPr sz="600">
              <a:solidFill>
                <a:srgbClr val="EFEFEF"/>
              </a:solidFill>
              <a:latin typeface="Helvetica Neue"/>
              <a:ea typeface="Helvetica Neue"/>
              <a:cs typeface="Helvetica Neue"/>
              <a:sym typeface="Helvetica Neue"/>
            </a:endParaRPr>
          </a:p>
        </p:txBody>
      </p:sp>
      <p:sp>
        <p:nvSpPr>
          <p:cNvPr id="620" name="Google Shape;620;p54"/>
          <p:cNvSpPr txBox="1">
            <a:spLocks noGrp="1"/>
          </p:cNvSpPr>
          <p:nvPr>
            <p:ph type="body" idx="1"/>
          </p:nvPr>
        </p:nvSpPr>
        <p:spPr>
          <a:xfrm>
            <a:off x="614400" y="2119650"/>
            <a:ext cx="3270900" cy="904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 and recreation-related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5"/>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626" name="Google Shape;626;p5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627" name="Google Shape;627;p55"/>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628" name="Google Shape;628;p55"/>
          <p:cNvSpPr txBox="1"/>
          <p:nvPr/>
        </p:nvSpPr>
        <p:spPr>
          <a:xfrm>
            <a:off x="5657850" y="761775"/>
            <a:ext cx="1631100" cy="609900"/>
          </a:xfrm>
          <a:prstGeom prst="rect">
            <a:avLst/>
          </a:prstGeom>
          <a:solidFill>
            <a:srgbClr val="2DAAE2"/>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Sport and Recreation</a:t>
            </a:r>
            <a:endParaRPr sz="800" b="1">
              <a:solidFill>
                <a:schemeClr val="lt1"/>
              </a:solidFill>
              <a:latin typeface="Helvetica Neue"/>
              <a:ea typeface="Helvetica Neue"/>
              <a:cs typeface="Helvetica Neue"/>
              <a:sym typeface="Helvetica Neue"/>
            </a:endParaRPr>
          </a:p>
        </p:txBody>
      </p:sp>
      <p:sp>
        <p:nvSpPr>
          <p:cNvPr id="629" name="Google Shape;629;p55"/>
          <p:cNvSpPr txBox="1"/>
          <p:nvPr/>
        </p:nvSpPr>
        <p:spPr>
          <a:xfrm>
            <a:off x="4572000"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Clr>
                <a:schemeClr val="dk1"/>
              </a:buClr>
              <a:buSzPts val="1100"/>
              <a:buFont typeface="Arial"/>
              <a:buNone/>
            </a:pPr>
            <a:r>
              <a:rPr lang="en-GB" sz="800" b="1">
                <a:solidFill>
                  <a:schemeClr val="lt1"/>
                </a:solidFill>
                <a:latin typeface="Helvetica Neue"/>
                <a:ea typeface="Helvetica Neue"/>
                <a:cs typeface="Helvetica Neue"/>
                <a:sym typeface="Helvetica Neue"/>
              </a:rPr>
              <a:t>Club Level Official*</a:t>
            </a:r>
            <a:endParaRPr sz="800"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sz="800">
                <a:solidFill>
                  <a:schemeClr val="lt1"/>
                </a:solidFill>
                <a:latin typeface="Helvetica Neue"/>
                <a:ea typeface="Helvetica Neue"/>
                <a:cs typeface="Helvetica Neue"/>
                <a:sym typeface="Helvetica Neue"/>
              </a:rPr>
              <a:t>(e.g. Referee – paid position)</a:t>
            </a:r>
            <a:endParaRPr sz="800" b="1">
              <a:solidFill>
                <a:schemeClr val="lt1"/>
              </a:solidFill>
              <a:latin typeface="Helvetica Neue"/>
              <a:ea typeface="Helvetica Neue"/>
              <a:cs typeface="Helvetica Neue"/>
              <a:sym typeface="Helvetica Neue"/>
            </a:endParaRPr>
          </a:p>
        </p:txBody>
      </p:sp>
      <p:sp>
        <p:nvSpPr>
          <p:cNvPr id="630" name="Google Shape;630;p55"/>
          <p:cNvSpPr txBox="1"/>
          <p:nvPr/>
        </p:nvSpPr>
        <p:spPr>
          <a:xfrm>
            <a:off x="4572000" y="31537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Teacher – Physical Education</a:t>
            </a:r>
            <a:endParaRPr sz="800" b="1">
              <a:solidFill>
                <a:srgbClr val="2DAAE2"/>
              </a:solidFill>
              <a:latin typeface="Helvetica Neue"/>
              <a:ea typeface="Helvetica Neue"/>
              <a:cs typeface="Helvetica Neue"/>
              <a:sym typeface="Helvetica Neue"/>
            </a:endParaRPr>
          </a:p>
        </p:txBody>
      </p:sp>
      <p:sp>
        <p:nvSpPr>
          <p:cNvPr id="631" name="Google Shape;631;p55"/>
          <p:cNvSpPr txBox="1"/>
          <p:nvPr/>
        </p:nvSpPr>
        <p:spPr>
          <a:xfrm>
            <a:off x="4572000" y="35839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Sport Scientist</a:t>
            </a:r>
            <a:endParaRPr sz="800" b="1">
              <a:solidFill>
                <a:srgbClr val="2DAAE2"/>
              </a:solidFill>
              <a:latin typeface="Helvetica Neue"/>
              <a:ea typeface="Helvetica Neue"/>
              <a:cs typeface="Helvetica Neue"/>
              <a:sym typeface="Helvetica Neue"/>
            </a:endParaRPr>
          </a:p>
        </p:txBody>
      </p:sp>
      <p:sp>
        <p:nvSpPr>
          <p:cNvPr id="632" name="Google Shape;632;p55"/>
          <p:cNvSpPr txBox="1"/>
          <p:nvPr/>
        </p:nvSpPr>
        <p:spPr>
          <a:xfrm>
            <a:off x="6579725" y="31540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Personal Trainer /</a:t>
            </a:r>
            <a:br>
              <a:rPr lang="en-GB" sz="800" b="1">
                <a:solidFill>
                  <a:srgbClr val="2DAAE2"/>
                </a:solidFill>
                <a:latin typeface="Helvetica Neue"/>
                <a:ea typeface="Helvetica Neue"/>
                <a:cs typeface="Helvetica Neue"/>
                <a:sym typeface="Helvetica Neue"/>
              </a:rPr>
            </a:br>
            <a:r>
              <a:rPr lang="en-GB" sz="800" b="1">
                <a:solidFill>
                  <a:srgbClr val="2DAAE2"/>
                </a:solidFill>
                <a:latin typeface="Helvetica Neue"/>
                <a:ea typeface="Helvetica Neue"/>
                <a:cs typeface="Helvetica Neue"/>
                <a:sym typeface="Helvetica Neue"/>
              </a:rPr>
              <a:t>Fitness Coach</a:t>
            </a:r>
            <a:endParaRPr sz="800" b="1">
              <a:solidFill>
                <a:srgbClr val="2DAAE2"/>
              </a:solidFill>
              <a:latin typeface="Helvetica Neue"/>
              <a:ea typeface="Helvetica Neue"/>
              <a:cs typeface="Helvetica Neue"/>
              <a:sym typeface="Helvetica Neue"/>
            </a:endParaRPr>
          </a:p>
        </p:txBody>
      </p:sp>
      <p:sp>
        <p:nvSpPr>
          <p:cNvPr id="633" name="Google Shape;633;p55"/>
          <p:cNvSpPr txBox="1"/>
          <p:nvPr/>
        </p:nvSpPr>
        <p:spPr>
          <a:xfrm>
            <a:off x="6579725" y="35842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Game Development Officer</a:t>
            </a:r>
            <a:endParaRPr sz="800" b="1">
              <a:solidFill>
                <a:srgbClr val="2DAAE2"/>
              </a:solidFill>
              <a:latin typeface="Helvetica Neue"/>
              <a:ea typeface="Helvetica Neue"/>
              <a:cs typeface="Helvetica Neue"/>
              <a:sym typeface="Helvetica Neue"/>
            </a:endParaRPr>
          </a:p>
        </p:txBody>
      </p:sp>
      <p:cxnSp>
        <p:nvCxnSpPr>
          <p:cNvPr id="634" name="Google Shape;634;p55"/>
          <p:cNvCxnSpPr>
            <a:stCxn id="628" idx="2"/>
            <a:endCxn id="629" idx="0"/>
          </p:cNvCxnSpPr>
          <p:nvPr/>
        </p:nvCxnSpPr>
        <p:spPr>
          <a:xfrm rot="5400000">
            <a:off x="5827500" y="1016175"/>
            <a:ext cx="290400" cy="10014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635" name="Google Shape;635;p55"/>
          <p:cNvCxnSpPr>
            <a:stCxn id="628" idx="2"/>
            <a:endCxn id="636" idx="0"/>
          </p:cNvCxnSpPr>
          <p:nvPr/>
        </p:nvCxnSpPr>
        <p:spPr>
          <a:xfrm rot="-5400000" flipH="1">
            <a:off x="6831600" y="1013475"/>
            <a:ext cx="290400" cy="1006800"/>
          </a:xfrm>
          <a:prstGeom prst="bentConnector3">
            <a:avLst>
              <a:gd name="adj1" fmla="val 49991"/>
            </a:avLst>
          </a:prstGeom>
          <a:noFill/>
          <a:ln w="9525" cap="flat" cmpd="sng">
            <a:solidFill>
              <a:srgbClr val="2DAAE2"/>
            </a:solidFill>
            <a:prstDash val="solid"/>
            <a:round/>
            <a:headEnd type="none" w="med" len="med"/>
            <a:tailEnd type="none" w="med" len="med"/>
          </a:ln>
        </p:spPr>
      </p:cxnSp>
      <p:cxnSp>
        <p:nvCxnSpPr>
          <p:cNvPr id="637" name="Google Shape;637;p55"/>
          <p:cNvCxnSpPr>
            <a:stCxn id="638" idx="3"/>
            <a:endCxn id="632" idx="3"/>
          </p:cNvCxnSpPr>
          <p:nvPr/>
        </p:nvCxnSpPr>
        <p:spPr>
          <a:xfrm>
            <a:off x="8380125" y="2663450"/>
            <a:ext cx="600" cy="6741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639" name="Google Shape;639;p55"/>
          <p:cNvCxnSpPr>
            <a:stCxn id="638" idx="3"/>
            <a:endCxn id="633" idx="3"/>
          </p:cNvCxnSpPr>
          <p:nvPr/>
        </p:nvCxnSpPr>
        <p:spPr>
          <a:xfrm>
            <a:off x="8380125" y="2663450"/>
            <a:ext cx="600" cy="1104300"/>
          </a:xfrm>
          <a:prstGeom prst="bentConnector3">
            <a:avLst>
              <a:gd name="adj1" fmla="val 39687500"/>
            </a:avLst>
          </a:prstGeom>
          <a:noFill/>
          <a:ln w="9525" cap="flat" cmpd="sng">
            <a:solidFill>
              <a:srgbClr val="2DAAE2"/>
            </a:solidFill>
            <a:prstDash val="solid"/>
            <a:round/>
            <a:headEnd type="none" w="med" len="med"/>
            <a:tailEnd type="none" w="med" len="med"/>
          </a:ln>
        </p:spPr>
      </p:cxnSp>
      <p:cxnSp>
        <p:nvCxnSpPr>
          <p:cNvPr id="640" name="Google Shape;640;p55"/>
          <p:cNvCxnSpPr>
            <a:stCxn id="641" idx="1"/>
            <a:endCxn id="630" idx="1"/>
          </p:cNvCxnSpPr>
          <p:nvPr/>
        </p:nvCxnSpPr>
        <p:spPr>
          <a:xfrm>
            <a:off x="4572400" y="2663150"/>
            <a:ext cx="600" cy="674100"/>
          </a:xfrm>
          <a:prstGeom prst="bentConnector3">
            <a:avLst>
              <a:gd name="adj1" fmla="val -39754167"/>
            </a:avLst>
          </a:prstGeom>
          <a:noFill/>
          <a:ln w="9525" cap="flat" cmpd="sng">
            <a:solidFill>
              <a:srgbClr val="2DAAE2"/>
            </a:solidFill>
            <a:prstDash val="solid"/>
            <a:round/>
            <a:headEnd type="none" w="med" len="med"/>
            <a:tailEnd type="none" w="med" len="med"/>
          </a:ln>
        </p:spPr>
      </p:cxnSp>
      <p:cxnSp>
        <p:nvCxnSpPr>
          <p:cNvPr id="642" name="Google Shape;642;p55"/>
          <p:cNvCxnSpPr>
            <a:stCxn id="641" idx="1"/>
            <a:endCxn id="631" idx="1"/>
          </p:cNvCxnSpPr>
          <p:nvPr/>
        </p:nvCxnSpPr>
        <p:spPr>
          <a:xfrm>
            <a:off x="4572400" y="2663150"/>
            <a:ext cx="600" cy="1104300"/>
          </a:xfrm>
          <a:prstGeom prst="bentConnector3">
            <a:avLst>
              <a:gd name="adj1" fmla="val -39754167"/>
            </a:avLst>
          </a:prstGeom>
          <a:noFill/>
          <a:ln w="9525" cap="flat" cmpd="sng">
            <a:solidFill>
              <a:srgbClr val="2DAAE2"/>
            </a:solidFill>
            <a:prstDash val="solid"/>
            <a:round/>
            <a:headEnd type="none" w="med" len="med"/>
            <a:tailEnd type="none" w="med" len="med"/>
          </a:ln>
        </p:spPr>
      </p:cxnSp>
      <p:sp>
        <p:nvSpPr>
          <p:cNvPr id="641" name="Google Shape;641;p55"/>
          <p:cNvSpPr txBox="1"/>
          <p:nvPr/>
        </p:nvSpPr>
        <p:spPr>
          <a:xfrm>
            <a:off x="4572400" y="23582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University Degree</a:t>
            </a:r>
            <a:endParaRPr sz="800" b="1">
              <a:solidFill>
                <a:schemeClr val="lt1"/>
              </a:solidFill>
              <a:latin typeface="Helvetica Neue"/>
              <a:ea typeface="Helvetica Neue"/>
              <a:cs typeface="Helvetica Neue"/>
              <a:sym typeface="Helvetica Neue"/>
            </a:endParaRPr>
          </a:p>
        </p:txBody>
      </p:sp>
      <p:sp>
        <p:nvSpPr>
          <p:cNvPr id="638" name="Google Shape;638;p55"/>
          <p:cNvSpPr txBox="1"/>
          <p:nvPr/>
        </p:nvSpPr>
        <p:spPr>
          <a:xfrm>
            <a:off x="6580125" y="23585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IV in Fitness or Diploma of Sport</a:t>
            </a:r>
            <a:br>
              <a:rPr lang="en-GB" sz="800" b="1">
                <a:solidFill>
                  <a:schemeClr val="lt1"/>
                </a:solidFill>
                <a:latin typeface="Helvetica Neue"/>
                <a:ea typeface="Helvetica Neue"/>
                <a:cs typeface="Helvetica Neue"/>
                <a:sym typeface="Helvetica Neue"/>
              </a:rPr>
            </a:br>
            <a:r>
              <a:rPr lang="en-GB" sz="800">
                <a:solidFill>
                  <a:schemeClr val="lt1"/>
                </a:solidFill>
                <a:latin typeface="Helvetica Neue"/>
                <a:ea typeface="Helvetica Neue"/>
                <a:cs typeface="Helvetica Neue"/>
                <a:sym typeface="Helvetica Neue"/>
              </a:rPr>
              <a:t>(e.g. Fitness / Sport and Recreation)</a:t>
            </a:r>
            <a:endParaRPr sz="800">
              <a:solidFill>
                <a:schemeClr val="lt1"/>
              </a:solidFill>
              <a:latin typeface="Helvetica Neue"/>
              <a:ea typeface="Helvetica Neue"/>
              <a:cs typeface="Helvetica Neue"/>
              <a:sym typeface="Helvetica Neue"/>
            </a:endParaRPr>
          </a:p>
        </p:txBody>
      </p:sp>
      <p:cxnSp>
        <p:nvCxnSpPr>
          <p:cNvPr id="645" name="Google Shape;645;p55"/>
          <p:cNvCxnSpPr>
            <a:stCxn id="628" idx="2"/>
            <a:endCxn id="641" idx="3"/>
          </p:cNvCxnSpPr>
          <p:nvPr/>
        </p:nvCxnSpPr>
        <p:spPr>
          <a:xfrm rot="5400000">
            <a:off x="5777100" y="1966875"/>
            <a:ext cx="1291500" cy="101100"/>
          </a:xfrm>
          <a:prstGeom prst="bentConnector2">
            <a:avLst/>
          </a:prstGeom>
          <a:noFill/>
          <a:ln w="9525" cap="flat" cmpd="sng">
            <a:solidFill>
              <a:srgbClr val="2DAAE2"/>
            </a:solidFill>
            <a:prstDash val="solid"/>
            <a:round/>
            <a:headEnd type="none" w="med" len="med"/>
            <a:tailEnd type="none" w="med" len="med"/>
          </a:ln>
        </p:spPr>
      </p:cxnSp>
      <p:cxnSp>
        <p:nvCxnSpPr>
          <p:cNvPr id="646" name="Google Shape;646;p55"/>
          <p:cNvCxnSpPr>
            <a:stCxn id="628" idx="2"/>
            <a:endCxn id="638" idx="1"/>
          </p:cNvCxnSpPr>
          <p:nvPr/>
        </p:nvCxnSpPr>
        <p:spPr>
          <a:xfrm rot="-5400000" flipH="1">
            <a:off x="5880900" y="1964175"/>
            <a:ext cx="1291800" cy="106800"/>
          </a:xfrm>
          <a:prstGeom prst="bentConnector2">
            <a:avLst/>
          </a:prstGeom>
          <a:noFill/>
          <a:ln w="9525" cap="flat" cmpd="sng">
            <a:solidFill>
              <a:srgbClr val="2DAAE2"/>
            </a:solidFill>
            <a:prstDash val="solid"/>
            <a:round/>
            <a:headEnd type="none" w="med" len="med"/>
            <a:tailEnd type="none" w="med" len="med"/>
          </a:ln>
        </p:spPr>
      </p:cxnSp>
      <p:sp>
        <p:nvSpPr>
          <p:cNvPr id="647" name="Google Shape;647;p55"/>
          <p:cNvSpPr txBox="1"/>
          <p:nvPr/>
        </p:nvSpPr>
        <p:spPr>
          <a:xfrm>
            <a:off x="4572000" y="4014125"/>
            <a:ext cx="1800000" cy="367200"/>
          </a:xfrm>
          <a:prstGeom prst="rect">
            <a:avLst/>
          </a:prstGeom>
          <a:solidFill>
            <a:srgbClr val="2DAAE2">
              <a:alpha val="1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rgbClr val="2DAAE2"/>
                </a:solidFill>
                <a:latin typeface="Helvetica Neue"/>
                <a:ea typeface="Helvetica Neue"/>
                <a:cs typeface="Helvetica Neue"/>
                <a:sym typeface="Helvetica Neue"/>
              </a:rPr>
              <a:t>Exercise Physiologist</a:t>
            </a:r>
            <a:endParaRPr sz="800" b="1">
              <a:solidFill>
                <a:srgbClr val="2DAAE2"/>
              </a:solidFill>
              <a:latin typeface="Helvetica Neue"/>
              <a:ea typeface="Helvetica Neue"/>
              <a:cs typeface="Helvetica Neue"/>
              <a:sym typeface="Helvetica Neue"/>
            </a:endParaRPr>
          </a:p>
        </p:txBody>
      </p:sp>
      <p:sp>
        <p:nvSpPr>
          <p:cNvPr id="648" name="Google Shape;648;p55"/>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SIS30115 Certificate III in Sport and Recreation + SIS20115 Certificate II in Sport and Recreation</a:t>
            </a:r>
            <a:endParaRPr sz="600">
              <a:solidFill>
                <a:srgbClr val="999999"/>
              </a:solidFill>
              <a:latin typeface="Helvetica Neue"/>
              <a:ea typeface="Helvetica Neue"/>
              <a:cs typeface="Helvetica Neue"/>
              <a:sym typeface="Helvetica Neue"/>
            </a:endParaRPr>
          </a:p>
        </p:txBody>
      </p:sp>
      <p:sp>
        <p:nvSpPr>
          <p:cNvPr id="636" name="Google Shape;636;p55"/>
          <p:cNvSpPr txBox="1"/>
          <p:nvPr/>
        </p:nvSpPr>
        <p:spPr>
          <a:xfrm>
            <a:off x="6580125"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Club Level Coach*</a:t>
            </a:r>
            <a:endParaRPr sz="800" b="1">
              <a:solidFill>
                <a:schemeClr val="lt1"/>
              </a:solidFill>
              <a:latin typeface="Helvetica Neue"/>
              <a:ea typeface="Helvetica Neue"/>
              <a:cs typeface="Helvetica Neue"/>
              <a:sym typeface="Helvetica Neue"/>
            </a:endParaRPr>
          </a:p>
        </p:txBody>
      </p:sp>
      <p:cxnSp>
        <p:nvCxnSpPr>
          <p:cNvPr id="649" name="Google Shape;649;p55"/>
          <p:cNvCxnSpPr>
            <a:stCxn id="647" idx="1"/>
            <a:endCxn id="641" idx="1"/>
          </p:cNvCxnSpPr>
          <p:nvPr/>
        </p:nvCxnSpPr>
        <p:spPr>
          <a:xfrm rot="10800000" flipH="1">
            <a:off x="4572000" y="2663225"/>
            <a:ext cx="600" cy="1534500"/>
          </a:xfrm>
          <a:prstGeom prst="bentConnector3">
            <a:avLst>
              <a:gd name="adj1" fmla="val -39687500"/>
            </a:avLst>
          </a:prstGeom>
          <a:noFill/>
          <a:ln w="9525" cap="flat" cmpd="sng">
            <a:solidFill>
              <a:srgbClr val="2DAAE2"/>
            </a:solidFill>
            <a:prstDash val="solid"/>
            <a:round/>
            <a:headEnd type="none" w="med" len="med"/>
            <a:tailEnd type="none" w="med" len="med"/>
          </a:ln>
        </p:spPr>
      </p:cxnSp>
      <p:sp>
        <p:nvSpPr>
          <p:cNvPr id="650" name="Google Shape;650;p55"/>
          <p:cNvSpPr txBox="1"/>
          <p:nvPr/>
        </p:nvSpPr>
        <p:spPr>
          <a:xfrm>
            <a:off x="6579725" y="3984700"/>
            <a:ext cx="1906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a:solidFill>
                  <a:srgbClr val="666666"/>
                </a:solidFill>
                <a:latin typeface="Helvetica Neue"/>
                <a:ea typeface="Helvetica Neue"/>
                <a:cs typeface="Helvetica Neue"/>
                <a:sym typeface="Helvetica Neue"/>
              </a:rPr>
              <a:t>* When combined with individual sport’s National Officiating / Coaching Accreditation Scheme </a:t>
            </a:r>
            <a:endParaRPr sz="600">
              <a:solidFill>
                <a:srgbClr val="666666"/>
              </a:solidFill>
              <a:latin typeface="Helvetica Neue"/>
              <a:ea typeface="Helvetica Neue"/>
              <a:cs typeface="Helvetica Neue"/>
              <a:sym typeface="Helvetica Neue"/>
            </a:endParaRPr>
          </a:p>
          <a:p>
            <a:pPr marL="0" lvl="0" indent="0" algn="l" rtl="0">
              <a:spcBef>
                <a:spcPts val="0"/>
              </a:spcBef>
              <a:spcAft>
                <a:spcPts val="0"/>
              </a:spcAft>
              <a:buNone/>
            </a:pPr>
            <a:r>
              <a:rPr lang="en-GB" sz="600">
                <a:solidFill>
                  <a:srgbClr val="666666"/>
                </a:solidFill>
                <a:latin typeface="Helvetica Neue"/>
                <a:ea typeface="Helvetica Neue"/>
                <a:cs typeface="Helvetica Neue"/>
                <a:sym typeface="Helvetica Neue"/>
              </a:rPr>
              <a:t>(NOAS/NCAS) technical requirements</a:t>
            </a:r>
            <a:endParaRPr sz="600">
              <a:solidFill>
                <a:srgbClr val="666666"/>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4"/>
        <p:cNvGrpSpPr/>
        <p:nvPr/>
      </p:nvGrpSpPr>
      <p:grpSpPr>
        <a:xfrm>
          <a:off x="0" y="0"/>
          <a:ext cx="0" cy="0"/>
          <a:chOff x="0" y="0"/>
          <a:chExt cx="0" cy="0"/>
        </a:xfrm>
      </p:grpSpPr>
      <p:sp>
        <p:nvSpPr>
          <p:cNvPr id="655" name="Google Shape;655;p56"/>
          <p:cNvSpPr txBox="1">
            <a:spLocks noGrp="1"/>
          </p:cNvSpPr>
          <p:nvPr>
            <p:ph type="title" idx="4294967295"/>
          </p:nvPr>
        </p:nvSpPr>
        <p:spPr>
          <a:xfrm>
            <a:off x="410850" y="1372463"/>
            <a:ext cx="8322300" cy="21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Introduction to Sport and Fitness (1-Term &amp; 2-Term Options)</a:t>
            </a:r>
            <a:endParaRPr sz="4300" b="1">
              <a:solidFill>
                <a:schemeClr val="lt1"/>
              </a:solidFill>
            </a:endParaRPr>
          </a:p>
        </p:txBody>
      </p:sp>
      <p:pic>
        <p:nvPicPr>
          <p:cNvPr id="656" name="Google Shape;656;p56"/>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657" name="Google Shape;657;p56"/>
          <p:cNvSpPr/>
          <p:nvPr/>
        </p:nvSpPr>
        <p:spPr>
          <a:xfrm>
            <a:off x="3603813" y="709625"/>
            <a:ext cx="1936387" cy="181188"/>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SHORT COURSE</a:t>
            </a: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57"/>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663" name="Google Shape;663;p57"/>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64" name="Google Shape;664;p57"/>
          <p:cNvSpPr txBox="1">
            <a:spLocks noGrp="1"/>
          </p:cNvSpPr>
          <p:nvPr>
            <p:ph type="body" idx="1"/>
          </p:nvPr>
        </p:nvSpPr>
        <p:spPr>
          <a:xfrm>
            <a:off x="317025" y="2358325"/>
            <a:ext cx="4053600" cy="129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chemeClr val="lt1"/>
                </a:solidFill>
                <a:latin typeface="Helvetica Neue Light"/>
                <a:ea typeface="Helvetica Neue Light"/>
                <a:cs typeface="Helvetica Neue Light"/>
                <a:sym typeface="Helvetica Neue Light"/>
              </a:rPr>
              <a:t>This 4-Unit Short Course is a great Year 10 option for HPE or Sports Academy Programs prior to commencing Certificate III course. </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None/>
            </a:pPr>
            <a:r>
              <a:rPr lang="en-GB" sz="1200">
                <a:solidFill>
                  <a:schemeClr val="lt1"/>
                </a:solidFill>
                <a:latin typeface="Helvetica Neue Light"/>
                <a:ea typeface="Helvetica Neue Light"/>
                <a:cs typeface="Helvetica Neue Light"/>
                <a:sym typeface="Helvetica Neue Light"/>
              </a:rPr>
              <a:t>Topics of study include sport coaching, personal development, self-awareness, healthy eating and fitness programs.</a:t>
            </a:r>
            <a:endParaRPr sz="1200">
              <a:solidFill>
                <a:schemeClr val="lt1"/>
              </a:solidFill>
              <a:latin typeface="Helvetica Neue Light"/>
              <a:ea typeface="Helvetica Neue Light"/>
              <a:cs typeface="Helvetica Neue Light"/>
              <a:sym typeface="Helvetica Neue Light"/>
            </a:endParaRPr>
          </a:p>
        </p:txBody>
      </p:sp>
      <p:sp>
        <p:nvSpPr>
          <p:cNvPr id="665" name="Google Shape;665;p57"/>
          <p:cNvSpPr txBox="1">
            <a:spLocks noGrp="1"/>
          </p:cNvSpPr>
          <p:nvPr>
            <p:ph type="title"/>
          </p:nvPr>
        </p:nvSpPr>
        <p:spPr>
          <a:xfrm>
            <a:off x="317025" y="1048404"/>
            <a:ext cx="3873000" cy="1188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Introduction to Sport, Fitness &amp; Recreation</a:t>
            </a:r>
            <a:endParaRPr sz="2400" b="1">
              <a:solidFill>
                <a:schemeClr val="lt1"/>
              </a:solidFill>
            </a:endParaRPr>
          </a:p>
          <a:p>
            <a:pPr marL="0" lvl="0" indent="0" algn="l" rtl="0">
              <a:lnSpc>
                <a:spcPct val="90000"/>
              </a:lnSpc>
              <a:spcBef>
                <a:spcPts val="0"/>
              </a:spcBef>
              <a:spcAft>
                <a:spcPts val="0"/>
              </a:spcAft>
              <a:buSzPts val="1100"/>
              <a:buNone/>
            </a:pPr>
            <a:r>
              <a:rPr lang="en-GB" sz="2400" b="1">
                <a:solidFill>
                  <a:schemeClr val="lt1"/>
                </a:solidFill>
              </a:rPr>
              <a:t>(2-Term Format)</a:t>
            </a:r>
            <a:endParaRPr sz="2400" b="1">
              <a:solidFill>
                <a:schemeClr val="lt1"/>
              </a:solidFill>
            </a:endParaRPr>
          </a:p>
        </p:txBody>
      </p:sp>
      <p:graphicFrame>
        <p:nvGraphicFramePr>
          <p:cNvPr id="666" name="Google Shape;666;p57"/>
          <p:cNvGraphicFramePr/>
          <p:nvPr>
            <p:extLst>
              <p:ext uri="{D42A27DB-BD31-4B8C-83A1-F6EECF244321}">
                <p14:modId xmlns:p14="http://schemas.microsoft.com/office/powerpoint/2010/main" val="2833260365"/>
              </p:ext>
            </p:extLst>
          </p:nvPr>
        </p:nvGraphicFramePr>
        <p:xfrm>
          <a:off x="4889025" y="689384"/>
          <a:ext cx="3949625" cy="3759757"/>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solidFill>
                            <a:srgbClr val="FFFFFF"/>
                          </a:solidFill>
                          <a:latin typeface="Helvetica Neue"/>
                          <a:ea typeface="Helvetica Neue"/>
                          <a:cs typeface="Helvetica Neue"/>
                          <a:sym typeface="Helvetica Neue"/>
                        </a:rPr>
                        <a:t>Delivery Format:</a:t>
                      </a:r>
                      <a:endParaRPr sz="900" b="1" u="none" strike="noStrike" cap="none" dirty="0">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2</a:t>
                      </a:r>
                      <a:r>
                        <a:rPr lang="en-GB" sz="900" b="1" u="none" strike="noStrike" cap="none">
                          <a:latin typeface="Helvetica Neue"/>
                          <a:ea typeface="Helvetica Neue"/>
                          <a:cs typeface="Helvetica Neue"/>
                          <a:sym typeface="Helvetica Neue"/>
                        </a:rPr>
                        <a:t>-</a:t>
                      </a:r>
                      <a:r>
                        <a:rPr lang="en-GB" sz="900" b="1">
                          <a:latin typeface="Helvetica Neue"/>
                          <a:ea typeface="Helvetica Neue"/>
                          <a:cs typeface="Helvetica Neue"/>
                          <a:sym typeface="Helvetica Neue"/>
                        </a:rPr>
                        <a:t>Term</a:t>
                      </a:r>
                      <a:r>
                        <a:rPr lang="en-GB" sz="900" b="1" u="none" strike="noStrike" cap="none">
                          <a:latin typeface="Helvetica Neue"/>
                          <a:ea typeface="Helvetica Neue"/>
                          <a:cs typeface="Helvetica Neue"/>
                          <a:sym typeface="Helvetica Neue"/>
                        </a:rPr>
                        <a:t> Format</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4 Units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Year 10</a:t>
                      </a:r>
                      <a:r>
                        <a:rPr lang="en-GB" sz="900">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$80.00 </a:t>
                      </a:r>
                      <a:r>
                        <a:rPr lang="en-GB" sz="900">
                          <a:latin typeface="Helvetica Neue"/>
                          <a:ea typeface="Helvetica Neue"/>
                          <a:cs typeface="Helvetica Neue"/>
                          <a:sym typeface="Helvetica Neue"/>
                        </a:rPr>
                        <a:t>per person</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dirty="0">
                          <a:latin typeface="Helvetica Neue"/>
                          <a:ea typeface="Helvetica Neue"/>
                          <a:cs typeface="Helvetica Neue"/>
                          <a:sym typeface="Helvetica Neue"/>
                        </a:rPr>
                        <a:t>Maximum 2 QCE Credits.</a:t>
                      </a:r>
                      <a:endParaRPr sz="900" b="1"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dirty="0">
                          <a:latin typeface="Helvetica Neue"/>
                          <a:ea typeface="Helvetica Neue"/>
                          <a:cs typeface="Helvetica Neue"/>
                          <a:sym typeface="Helvetica Neue"/>
                        </a:rPr>
                        <a:t>4-Units of Competency towards SIS30321 Certificate III in Fitness</a:t>
                      </a:r>
                      <a:endParaRPr sz="900" i="1"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67" name="Google Shape;667;p57"/>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SIS30115 Certificate III in Sport and Recreation + SIS20115 Certificate II in Sport and Recreation</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58"/>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675" name="Google Shape;675;p58"/>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76" name="Google Shape;676;p58"/>
          <p:cNvSpPr txBox="1">
            <a:spLocks noGrp="1"/>
          </p:cNvSpPr>
          <p:nvPr>
            <p:ph type="body" idx="1"/>
          </p:nvPr>
        </p:nvSpPr>
        <p:spPr>
          <a:xfrm>
            <a:off x="299375" y="1842600"/>
            <a:ext cx="4053600" cy="19449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GB" sz="1200">
                <a:solidFill>
                  <a:schemeClr val="lt1"/>
                </a:solidFill>
                <a:latin typeface="Helvetica Neue Light"/>
                <a:ea typeface="Helvetica Neue Light"/>
                <a:cs typeface="Helvetica Neue Light"/>
                <a:sym typeface="Helvetica Neue Light"/>
              </a:rPr>
              <a:t>These 1-Term Short Courses are the perfect fit for schools which are looking for a 1-Term option in their Year 10 HPE or Sports Academy Programs. </a:t>
            </a:r>
            <a:endParaRPr sz="120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None/>
            </a:pPr>
            <a:r>
              <a:rPr lang="en-GB" sz="1200" b="1">
                <a:solidFill>
                  <a:schemeClr val="lt1"/>
                </a:solidFill>
              </a:rPr>
              <a:t>Introduction to Sport and Recreation (2-Unit Short Course) topics include:</a:t>
            </a:r>
            <a:endParaRPr sz="1200" b="1">
              <a:solidFill>
                <a:schemeClr val="lt1"/>
              </a:solidFill>
            </a:endParaRPr>
          </a:p>
          <a:p>
            <a:pPr marL="457200" lvl="0" indent="-304800" algn="l" rtl="0">
              <a:lnSpc>
                <a:spcPct val="110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Sport Coaching and Self-Awareness.</a:t>
            </a:r>
            <a:endParaRPr sz="120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None/>
            </a:pPr>
            <a:r>
              <a:rPr lang="en-GB" sz="1200" b="1">
                <a:solidFill>
                  <a:schemeClr val="lt1"/>
                </a:solidFill>
              </a:rPr>
              <a:t>Introduction to Fitness (2-Unit Short Course) topics include: </a:t>
            </a:r>
            <a:r>
              <a:rPr lang="en-GB" sz="1200">
                <a:solidFill>
                  <a:schemeClr val="lt1"/>
                </a:solidFill>
                <a:latin typeface="Helvetica Neue Light"/>
                <a:ea typeface="Helvetica Neue Light"/>
                <a:cs typeface="Helvetica Neue Light"/>
                <a:sym typeface="Helvetica Neue Light"/>
              </a:rPr>
              <a:t> </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0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Fitness Programs and Body Systems.</a:t>
            </a:r>
            <a:endParaRPr sz="1200">
              <a:solidFill>
                <a:schemeClr val="lt1"/>
              </a:solidFill>
              <a:latin typeface="Helvetica Neue Light"/>
              <a:ea typeface="Helvetica Neue Light"/>
              <a:cs typeface="Helvetica Neue Light"/>
              <a:sym typeface="Helvetica Neue Light"/>
            </a:endParaRPr>
          </a:p>
        </p:txBody>
      </p:sp>
      <p:sp>
        <p:nvSpPr>
          <p:cNvPr id="677" name="Google Shape;677;p58"/>
          <p:cNvSpPr txBox="1">
            <a:spLocks noGrp="1"/>
          </p:cNvSpPr>
          <p:nvPr>
            <p:ph type="title"/>
          </p:nvPr>
        </p:nvSpPr>
        <p:spPr>
          <a:xfrm>
            <a:off x="349500" y="669788"/>
            <a:ext cx="3873000" cy="1181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Introduction to Sport (1-Term) &amp; Introduction to Fitness (1-Term)</a:t>
            </a:r>
            <a:endParaRPr sz="2400" b="1">
              <a:solidFill>
                <a:schemeClr val="lt1"/>
              </a:solidFill>
            </a:endParaRPr>
          </a:p>
        </p:txBody>
      </p:sp>
      <p:graphicFrame>
        <p:nvGraphicFramePr>
          <p:cNvPr id="678" name="Google Shape;678;p58"/>
          <p:cNvGraphicFramePr/>
          <p:nvPr>
            <p:extLst>
              <p:ext uri="{D42A27DB-BD31-4B8C-83A1-F6EECF244321}">
                <p14:modId xmlns:p14="http://schemas.microsoft.com/office/powerpoint/2010/main" val="3006630432"/>
              </p:ext>
            </p:extLst>
          </p:nvPr>
        </p:nvGraphicFramePr>
        <p:xfrm>
          <a:off x="4871375" y="835946"/>
          <a:ext cx="3949625" cy="3466633"/>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1</a:t>
                      </a:r>
                      <a:r>
                        <a:rPr lang="en-GB" sz="900" b="1" u="none" strike="noStrike" cap="none">
                          <a:latin typeface="Helvetica Neue"/>
                          <a:ea typeface="Helvetica Neue"/>
                          <a:cs typeface="Helvetica Neue"/>
                          <a:sym typeface="Helvetica Neue"/>
                        </a:rPr>
                        <a:t>-</a:t>
                      </a:r>
                      <a:r>
                        <a:rPr lang="en-GB" sz="900" b="1">
                          <a:latin typeface="Helvetica Neue"/>
                          <a:ea typeface="Helvetica Neue"/>
                          <a:cs typeface="Helvetica Neue"/>
                          <a:sym typeface="Helvetica Neue"/>
                        </a:rPr>
                        <a:t>Term</a:t>
                      </a:r>
                      <a:r>
                        <a:rPr lang="en-GB" sz="900" b="1" u="none" strike="noStrike" cap="none">
                          <a:latin typeface="Helvetica Neue"/>
                          <a:ea typeface="Helvetica Neue"/>
                          <a:cs typeface="Helvetica Neue"/>
                          <a:sym typeface="Helvetica Neue"/>
                        </a:rPr>
                        <a:t> Format</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2 Units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lvl="0" indent="0" algn="l" rtl="0">
                        <a:lnSpc>
                          <a:spcPct val="115000"/>
                        </a:lnSpc>
                        <a:spcBef>
                          <a:spcPts val="0"/>
                        </a:spcBef>
                        <a:spcAft>
                          <a:spcPts val="0"/>
                        </a:spcAft>
                        <a:buClr>
                          <a:schemeClr val="dk1"/>
                        </a:buClr>
                        <a:buSzPts val="1300"/>
                        <a:buFont typeface="Arial"/>
                        <a:buNone/>
                      </a:pPr>
                      <a:r>
                        <a:rPr lang="en-GB" sz="900" b="1">
                          <a:solidFill>
                            <a:schemeClr val="dk1"/>
                          </a:solidFill>
                          <a:latin typeface="Helvetica Neue"/>
                          <a:ea typeface="Helvetica Neue"/>
                          <a:cs typeface="Helvetica Neue"/>
                          <a:sym typeface="Helvetica Neue"/>
                        </a:rPr>
                        <a:t>Year 10</a:t>
                      </a:r>
                      <a:r>
                        <a:rPr lang="en-GB" sz="900">
                          <a:solidFill>
                            <a:schemeClr val="dk1"/>
                          </a:solidFill>
                          <a:latin typeface="Helvetica Neue"/>
                          <a:ea typeface="Helvetica Neue"/>
                          <a:cs typeface="Helvetica Neue"/>
                          <a:sym typeface="Helvetica Neue"/>
                        </a:rPr>
                        <a:t> (or Year 11 or 12)</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$55.00 </a:t>
                      </a:r>
                      <a:r>
                        <a:rPr lang="en-GB" sz="900">
                          <a:latin typeface="Helvetica Neue"/>
                          <a:ea typeface="Helvetica Neue"/>
                          <a:cs typeface="Helvetica Neue"/>
                          <a:sym typeface="Helvetica Neue"/>
                        </a:rPr>
                        <a:t>per person</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dirty="0">
                          <a:latin typeface="Helvetica Neue"/>
                          <a:ea typeface="Helvetica Neue"/>
                          <a:cs typeface="Helvetica Neue"/>
                          <a:sym typeface="Helvetica Neue"/>
                        </a:rPr>
                        <a:t>0 QCE Credits</a:t>
                      </a:r>
                      <a:endParaRPr sz="900" i="1"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79" name="Google Shape;679;p58"/>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SIS30115 Certificate III in Sport and Recreation + SIS20115 Certificate II in Sport and Recreation</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5"/>
        <p:cNvGrpSpPr/>
        <p:nvPr/>
      </p:nvGrpSpPr>
      <p:grpSpPr>
        <a:xfrm>
          <a:off x="0" y="0"/>
          <a:ext cx="0" cy="0"/>
          <a:chOff x="0" y="0"/>
          <a:chExt cx="0" cy="0"/>
        </a:xfrm>
      </p:grpSpPr>
      <p:sp>
        <p:nvSpPr>
          <p:cNvPr id="686" name="Google Shape;686;p59"/>
          <p:cNvSpPr txBox="1">
            <a:spLocks noGrp="1"/>
          </p:cNvSpPr>
          <p:nvPr>
            <p:ph type="title" idx="4294967295"/>
          </p:nvPr>
        </p:nvSpPr>
        <p:spPr>
          <a:xfrm>
            <a:off x="410850" y="1632481"/>
            <a:ext cx="8322300" cy="15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HLTAID011</a:t>
            </a:r>
            <a:endParaRPr sz="4300" b="1">
              <a:solidFill>
                <a:schemeClr val="lt1"/>
              </a:solidFill>
            </a:endParaRPr>
          </a:p>
          <a:p>
            <a:pPr marL="0" lvl="0" indent="0" algn="ctr" rtl="0">
              <a:spcBef>
                <a:spcPts val="0"/>
              </a:spcBef>
              <a:spcAft>
                <a:spcPts val="0"/>
              </a:spcAft>
              <a:buNone/>
            </a:pPr>
            <a:r>
              <a:rPr lang="en-GB" sz="4300" b="1">
                <a:solidFill>
                  <a:schemeClr val="lt1"/>
                </a:solidFill>
              </a:rPr>
              <a:t>Provide First Aid</a:t>
            </a:r>
            <a:endParaRPr sz="4300" b="1">
              <a:solidFill>
                <a:schemeClr val="lt1"/>
              </a:solidFill>
            </a:endParaRPr>
          </a:p>
        </p:txBody>
      </p:sp>
      <p:pic>
        <p:nvPicPr>
          <p:cNvPr id="687" name="Google Shape;687;p59"/>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688" name="Google Shape;688;p59"/>
          <p:cNvSpPr/>
          <p:nvPr/>
        </p:nvSpPr>
        <p:spPr>
          <a:xfrm>
            <a:off x="2500438" y="709625"/>
            <a:ext cx="4143102" cy="181188"/>
          </a:xfrm>
          <a:prstGeom prst="rect">
            <a:avLst/>
          </a:prstGeom>
        </p:spPr>
        <p:txBody>
          <a:bodyPr>
            <a:prstTxWarp prst="textPlain">
              <a:avLst/>
            </a:prstTxWarp>
          </a:bodyPr>
          <a:lstStyle/>
          <a:p>
            <a:pPr lvl="0" algn="ctr"/>
            <a:r>
              <a:rPr b="1" i="0">
                <a:ln w="9525" cap="flat" cmpd="sng">
                  <a:solidFill>
                    <a:srgbClr val="FB3941"/>
                  </a:solidFill>
                  <a:prstDash val="solid"/>
                  <a:round/>
                  <a:headEnd type="none" w="sm" len="sm"/>
                  <a:tailEnd type="none" w="sm" len="sm"/>
                </a:ln>
                <a:noFill/>
                <a:latin typeface="Helvetica Neue"/>
              </a:rPr>
              <a:t>FIRST AID &amp; CPR SHORT COURSES</a:t>
            </a: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p60"/>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694" name="Google Shape;694;p6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95" name="Google Shape;695;p60"/>
          <p:cNvSpPr txBox="1">
            <a:spLocks noGrp="1"/>
          </p:cNvSpPr>
          <p:nvPr>
            <p:ph type="body" idx="1"/>
          </p:nvPr>
        </p:nvSpPr>
        <p:spPr>
          <a:xfrm>
            <a:off x="299375" y="1298400"/>
            <a:ext cx="4053600" cy="325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a:solidFill>
                  <a:schemeClr val="lt1"/>
                </a:solidFill>
                <a:latin typeface="Helvetica Neue Light"/>
                <a:ea typeface="Helvetica Neue Light"/>
                <a:cs typeface="Helvetica Neue Light"/>
                <a:sym typeface="Helvetica Neue Light"/>
              </a:rPr>
              <a:t>Students learn to confidently manage emergency situations and provide first aid care to a casualty. It is suitable for both people in a workplace and members of the public who want first aid training.</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100">
                <a:solidFill>
                  <a:schemeClr val="lt1"/>
                </a:solidFill>
                <a:latin typeface="Helvetica Neue Light"/>
                <a:ea typeface="Helvetica Neue Light"/>
                <a:cs typeface="Helvetica Neue Light"/>
                <a:sym typeface="Helvetica Neue Light"/>
              </a:rPr>
              <a:t>Binnacle Training recommends, in line with Australian Resuscitation Council guidelines, that First Aid skills are recertified every 3 years, and CPR skills are recertified every 12 months.</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100">
                <a:solidFill>
                  <a:schemeClr val="lt1"/>
                </a:solidFill>
                <a:latin typeface="Helvetica Neue Light"/>
                <a:ea typeface="Helvetica Neue Light"/>
                <a:cs typeface="Helvetica Neue Light"/>
                <a:sym typeface="Helvetica Neue Light"/>
              </a:rPr>
              <a:t>Participants are required to undertake practical training and assessment at floor level which includes demonstrating CPR on a manikin for at least two minutes.</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100">
                <a:solidFill>
                  <a:schemeClr val="lt1"/>
                </a:solidFill>
                <a:latin typeface="Helvetica Neue Light"/>
                <a:ea typeface="Helvetica Neue Light"/>
                <a:cs typeface="Helvetica Neue Light"/>
                <a:sym typeface="Helvetica Neue Light"/>
              </a:rPr>
              <a:t>Participants must attend 100% of this first aid training and will also require suitable language, literacy and numeracy skills to complete the course.</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None/>
            </a:pPr>
            <a:endParaRPr sz="1000">
              <a:solidFill>
                <a:schemeClr val="lt1"/>
              </a:solidFill>
              <a:latin typeface="Helvetica Neue Light"/>
              <a:ea typeface="Helvetica Neue Light"/>
              <a:cs typeface="Helvetica Neue Light"/>
              <a:sym typeface="Helvetica Neue Light"/>
            </a:endParaRPr>
          </a:p>
        </p:txBody>
      </p:sp>
      <p:sp>
        <p:nvSpPr>
          <p:cNvPr id="696" name="Google Shape;696;p60"/>
          <p:cNvSpPr txBox="1">
            <a:spLocks noGrp="1"/>
          </p:cNvSpPr>
          <p:nvPr>
            <p:ph type="title"/>
          </p:nvPr>
        </p:nvSpPr>
        <p:spPr>
          <a:xfrm>
            <a:off x="299375" y="501600"/>
            <a:ext cx="3873000" cy="796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HLTAID011</a:t>
            </a:r>
            <a:endParaRPr sz="2400" b="1">
              <a:solidFill>
                <a:schemeClr val="lt1"/>
              </a:solidFill>
            </a:endParaRPr>
          </a:p>
          <a:p>
            <a:pPr marL="0" lvl="0" indent="0" algn="l" rtl="0">
              <a:lnSpc>
                <a:spcPct val="90000"/>
              </a:lnSpc>
              <a:spcBef>
                <a:spcPts val="0"/>
              </a:spcBef>
              <a:spcAft>
                <a:spcPts val="0"/>
              </a:spcAft>
              <a:buSzPts val="1100"/>
              <a:buNone/>
            </a:pPr>
            <a:r>
              <a:rPr lang="en-GB" sz="2400" b="1">
                <a:solidFill>
                  <a:schemeClr val="lt1"/>
                </a:solidFill>
              </a:rPr>
              <a:t>Provide First Aid</a:t>
            </a:r>
            <a:endParaRPr sz="2400" b="1">
              <a:solidFill>
                <a:schemeClr val="lt1"/>
              </a:solidFill>
            </a:endParaRPr>
          </a:p>
        </p:txBody>
      </p:sp>
      <p:graphicFrame>
        <p:nvGraphicFramePr>
          <p:cNvPr id="697" name="Google Shape;697;p60"/>
          <p:cNvGraphicFramePr/>
          <p:nvPr>
            <p:extLst>
              <p:ext uri="{D42A27DB-BD31-4B8C-83A1-F6EECF244321}">
                <p14:modId xmlns:p14="http://schemas.microsoft.com/office/powerpoint/2010/main" val="1545362514"/>
              </p:ext>
            </p:extLst>
          </p:nvPr>
        </p:nvGraphicFramePr>
        <p:xfrm>
          <a:off x="4871375" y="773164"/>
          <a:ext cx="3949625" cy="3592198"/>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800" b="1">
                          <a:latin typeface="Helvetica Neue"/>
                          <a:ea typeface="Helvetica Neue"/>
                          <a:cs typeface="Helvetica Neue"/>
                          <a:sym typeface="Helvetica Neue"/>
                        </a:rPr>
                        <a:t>This course has the following course duration options:</a:t>
                      </a:r>
                      <a:endParaRPr sz="800" b="1">
                        <a:latin typeface="Helvetica Neue"/>
                        <a:ea typeface="Helvetica Neue"/>
                        <a:cs typeface="Helvetica Neue"/>
                        <a:sym typeface="Helvetica Neue"/>
                      </a:endParaRPr>
                    </a:p>
                    <a:p>
                      <a:pPr marL="360000" marR="0" lvl="0" indent="-279400" algn="l" rtl="0">
                        <a:lnSpc>
                          <a:spcPct val="115000"/>
                        </a:lnSpc>
                        <a:spcBef>
                          <a:spcPts val="600"/>
                        </a:spcBef>
                        <a:spcAft>
                          <a:spcPts val="0"/>
                        </a:spcAft>
                        <a:buSzPts val="800"/>
                        <a:buFont typeface="Helvetica Neue"/>
                        <a:buChar char="●"/>
                      </a:pPr>
                      <a:r>
                        <a:rPr lang="en-GB" sz="800" b="1">
                          <a:latin typeface="Helvetica Neue"/>
                          <a:ea typeface="Helvetica Neue"/>
                          <a:cs typeface="Helvetica Neue"/>
                          <a:sym typeface="Helvetica Neue"/>
                        </a:rPr>
                        <a:t>School Term Delivery:</a:t>
                      </a:r>
                      <a:r>
                        <a:rPr lang="en-GB" sz="800">
                          <a:latin typeface="Helvetica Neue"/>
                          <a:ea typeface="Helvetica Neue"/>
                          <a:cs typeface="Helvetica Neue"/>
                          <a:sym typeface="Helvetica Neue"/>
                        </a:rPr>
                        <a:t> 12 x 70 min lessons</a:t>
                      </a:r>
                      <a:endParaRPr sz="800">
                        <a:latin typeface="Helvetica Neue"/>
                        <a:ea typeface="Helvetica Neue"/>
                        <a:cs typeface="Helvetica Neue"/>
                        <a:sym typeface="Helvetica Neue"/>
                      </a:endParaRPr>
                    </a:p>
                    <a:p>
                      <a:pPr marL="360000" marR="0" lvl="0" indent="-279400" algn="l" rtl="0">
                        <a:lnSpc>
                          <a:spcPct val="115000"/>
                        </a:lnSpc>
                        <a:spcBef>
                          <a:spcPts val="0"/>
                        </a:spcBef>
                        <a:spcAft>
                          <a:spcPts val="0"/>
                        </a:spcAft>
                        <a:buSzPts val="800"/>
                        <a:buFont typeface="Helvetica Neue"/>
                        <a:buChar char="●"/>
                      </a:pPr>
                      <a:r>
                        <a:rPr lang="en-GB" sz="800" b="1">
                          <a:latin typeface="Helvetica Neue"/>
                          <a:ea typeface="Helvetica Neue"/>
                          <a:cs typeface="Helvetica Neue"/>
                          <a:sym typeface="Helvetica Neue"/>
                        </a:rPr>
                        <a:t>Two-Day Delivery:</a:t>
                      </a:r>
                      <a:r>
                        <a:rPr lang="en-GB" sz="800">
                          <a:latin typeface="Helvetica Neue"/>
                          <a:ea typeface="Helvetica Neue"/>
                          <a:cs typeface="Helvetica Neue"/>
                          <a:sym typeface="Helvetica Neue"/>
                        </a:rPr>
                        <a:t> 10 hours (2 x 5-hour days).</a:t>
                      </a:r>
                      <a:endParaRPr sz="800">
                        <a:latin typeface="Helvetica Neue"/>
                        <a:ea typeface="Helvetica Neue"/>
                        <a:cs typeface="Helvetica Neue"/>
                        <a:sym typeface="Helvetica Neue"/>
                      </a:endParaRPr>
                    </a:p>
                    <a:p>
                      <a:pPr marL="360000" marR="0" lvl="0" indent="-279400" algn="l" rtl="0">
                        <a:lnSpc>
                          <a:spcPct val="115000"/>
                        </a:lnSpc>
                        <a:spcBef>
                          <a:spcPts val="0"/>
                        </a:spcBef>
                        <a:spcAft>
                          <a:spcPts val="0"/>
                        </a:spcAft>
                        <a:buSzPts val="800"/>
                        <a:buFont typeface="Helvetica Neue"/>
                        <a:buChar char="●"/>
                      </a:pPr>
                      <a:r>
                        <a:rPr lang="en-GB" sz="800" b="1">
                          <a:latin typeface="Helvetica Neue"/>
                          <a:ea typeface="Helvetica Neue"/>
                          <a:cs typeface="Helvetica Neue"/>
                          <a:sym typeface="Helvetica Neue"/>
                        </a:rPr>
                        <a:t>One-Day Delivery:</a:t>
                      </a:r>
                      <a:r>
                        <a:rPr lang="en-GB" sz="800">
                          <a:latin typeface="Helvetica Neue"/>
                          <a:ea typeface="Helvetica Neue"/>
                          <a:cs typeface="Helvetica Neue"/>
                          <a:sym typeface="Helvetica Neue"/>
                        </a:rPr>
                        <a:t> The practical can be completed in approximately 5 hours.</a:t>
                      </a:r>
                      <a:endParaRPr sz="800">
                        <a:latin typeface="Helvetica Neue"/>
                        <a:ea typeface="Helvetica Neue"/>
                        <a:cs typeface="Helvetica Neue"/>
                        <a:sym typeface="Helvetica Neue"/>
                      </a:endParaRPr>
                    </a:p>
                    <a:p>
                      <a:pPr marL="0" marR="0" lvl="0" indent="0" algn="l" rtl="0">
                        <a:lnSpc>
                          <a:spcPct val="115000"/>
                        </a:lnSpc>
                        <a:spcBef>
                          <a:spcPts val="600"/>
                        </a:spcBef>
                        <a:spcAft>
                          <a:spcPts val="600"/>
                        </a:spcAft>
                        <a:buNone/>
                      </a:pPr>
                      <a:r>
                        <a:rPr lang="en-GB" sz="800" i="1">
                          <a:latin typeface="Helvetica Neue"/>
                          <a:ea typeface="Helvetica Neue"/>
                          <a:cs typeface="Helvetica Neue"/>
                          <a:sym typeface="Helvetica Neue"/>
                        </a:rPr>
                        <a:t>All knowledge assessments must be completed by participants prior to this one-day delivery.</a:t>
                      </a:r>
                      <a:endParaRPr sz="8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lvl="0" indent="0" algn="l" rtl="0">
                        <a:lnSpc>
                          <a:spcPct val="115000"/>
                        </a:lnSpc>
                        <a:spcBef>
                          <a:spcPts val="0"/>
                        </a:spcBef>
                        <a:spcAft>
                          <a:spcPts val="0"/>
                        </a:spcAft>
                        <a:buClr>
                          <a:schemeClr val="dk1"/>
                        </a:buClr>
                        <a:buSzPts val="1100"/>
                        <a:buFont typeface="Arial"/>
                        <a:buNone/>
                      </a:pPr>
                      <a:r>
                        <a:rPr lang="en-GB" sz="900" b="1">
                          <a:solidFill>
                            <a:schemeClr val="dk1"/>
                          </a:solidFill>
                          <a:latin typeface="Helvetica Neue"/>
                          <a:ea typeface="Helvetica Neue"/>
                          <a:cs typeface="Helvetica Neue"/>
                          <a:sym typeface="Helvetica Neue"/>
                        </a:rPr>
                        <a:t>Year 9, 10, 11 and 12</a:t>
                      </a:r>
                      <a:endParaRPr sz="900" b="1">
                        <a:solidFill>
                          <a:schemeClr val="dk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Face-to-face and online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$55.00 </a:t>
                      </a:r>
                      <a:r>
                        <a:rPr lang="en-GB" sz="900">
                          <a:latin typeface="Helvetica Neue"/>
                          <a:ea typeface="Helvetica Neue"/>
                          <a:cs typeface="Helvetica Neue"/>
                          <a:sym typeface="Helvetica Neue"/>
                        </a:rPr>
                        <a:t>per person</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dirty="0">
                          <a:latin typeface="Helvetica Neue"/>
                          <a:ea typeface="Helvetica Neue"/>
                          <a:cs typeface="Helvetica Neue"/>
                          <a:sym typeface="Helvetica Neue"/>
                        </a:rPr>
                        <a:t>0 QCE Credits</a:t>
                      </a:r>
                      <a:endParaRPr sz="900" i="1"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98" name="Google Shape;698;p60"/>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HLTAID011 Provide First Aid</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4"/>
        <p:cNvGrpSpPr/>
        <p:nvPr/>
      </p:nvGrpSpPr>
      <p:grpSpPr>
        <a:xfrm>
          <a:off x="0" y="0"/>
          <a:ext cx="0" cy="0"/>
          <a:chOff x="0" y="0"/>
          <a:chExt cx="0" cy="0"/>
        </a:xfrm>
      </p:grpSpPr>
      <p:sp>
        <p:nvSpPr>
          <p:cNvPr id="705" name="Google Shape;705;p61"/>
          <p:cNvSpPr txBox="1">
            <a:spLocks noGrp="1"/>
          </p:cNvSpPr>
          <p:nvPr>
            <p:ph type="title" idx="4294967295"/>
          </p:nvPr>
        </p:nvSpPr>
        <p:spPr>
          <a:xfrm>
            <a:off x="410850" y="1490281"/>
            <a:ext cx="8322300" cy="15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HLTAID009 </a:t>
            </a:r>
            <a:endParaRPr sz="4300" b="1">
              <a:solidFill>
                <a:schemeClr val="lt1"/>
              </a:solidFill>
            </a:endParaRPr>
          </a:p>
          <a:p>
            <a:pPr marL="0" lvl="0" indent="0" algn="ctr" rtl="0">
              <a:spcBef>
                <a:spcPts val="0"/>
              </a:spcBef>
              <a:spcAft>
                <a:spcPts val="0"/>
              </a:spcAft>
              <a:buNone/>
            </a:pPr>
            <a:r>
              <a:rPr lang="en-GB" sz="4300" b="1">
                <a:solidFill>
                  <a:schemeClr val="lt1"/>
                </a:solidFill>
              </a:rPr>
              <a:t>Provide cardiopulmonary resuscitation</a:t>
            </a:r>
            <a:endParaRPr sz="4300" b="1">
              <a:solidFill>
                <a:schemeClr val="lt1"/>
              </a:solidFill>
            </a:endParaRPr>
          </a:p>
        </p:txBody>
      </p:sp>
      <p:pic>
        <p:nvPicPr>
          <p:cNvPr id="706" name="Google Shape;706;p61"/>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707" name="Google Shape;707;p61"/>
          <p:cNvSpPr/>
          <p:nvPr/>
        </p:nvSpPr>
        <p:spPr>
          <a:xfrm>
            <a:off x="2500438" y="709625"/>
            <a:ext cx="4143102" cy="181188"/>
          </a:xfrm>
          <a:prstGeom prst="rect">
            <a:avLst/>
          </a:prstGeom>
        </p:spPr>
        <p:txBody>
          <a:bodyPr>
            <a:prstTxWarp prst="textPlain">
              <a:avLst/>
            </a:prstTxWarp>
          </a:bodyPr>
          <a:lstStyle/>
          <a:p>
            <a:pPr lvl="0" algn="ctr"/>
            <a:r>
              <a:rPr b="1" i="0">
                <a:ln w="9525" cap="flat" cmpd="sng">
                  <a:solidFill>
                    <a:srgbClr val="FB3941"/>
                  </a:solidFill>
                  <a:prstDash val="solid"/>
                  <a:round/>
                  <a:headEnd type="none" w="sm" len="sm"/>
                  <a:tailEnd type="none" w="sm" len="sm"/>
                </a:ln>
                <a:noFill/>
                <a:latin typeface="Helvetica Neue"/>
              </a:rPr>
              <a:t>FIRST AID &amp; CPR SHORT COURSES</a:t>
            </a: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7"/>
          <p:cNvSpPr txBox="1">
            <a:spLocks noGrp="1"/>
          </p:cNvSpPr>
          <p:nvPr>
            <p:ph type="title" idx="4294967295"/>
          </p:nvPr>
        </p:nvSpPr>
        <p:spPr>
          <a:xfrm>
            <a:off x="383075" y="826950"/>
            <a:ext cx="3250500" cy="84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80" b="1">
                <a:solidFill>
                  <a:schemeClr val="lt1"/>
                </a:solidFill>
              </a:rPr>
              <a:t>REAL SKILLS FOR REAL CAREERS</a:t>
            </a:r>
            <a:endParaRPr sz="2180" b="1">
              <a:solidFill>
                <a:schemeClr val="lt1"/>
              </a:solidFill>
            </a:endParaRPr>
          </a:p>
        </p:txBody>
      </p:sp>
      <p:pic>
        <p:nvPicPr>
          <p:cNvPr id="95" name="Google Shape;95;p17"/>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graphicFrame>
        <p:nvGraphicFramePr>
          <p:cNvPr id="96" name="Google Shape;96;p17"/>
          <p:cNvGraphicFramePr/>
          <p:nvPr/>
        </p:nvGraphicFramePr>
        <p:xfrm>
          <a:off x="3406125" y="826938"/>
          <a:ext cx="5256050" cy="3655625"/>
        </p:xfrm>
        <a:graphic>
          <a:graphicData uri="http://schemas.openxmlformats.org/drawingml/2006/table">
            <a:tbl>
              <a:tblPr>
                <a:noFill/>
                <a:tableStyleId>{479D11C5-A002-4072-A769-E722BB20C41A}</a:tableStyleId>
              </a:tblPr>
              <a:tblGrid>
                <a:gridCol w="2628025">
                  <a:extLst>
                    <a:ext uri="{9D8B030D-6E8A-4147-A177-3AD203B41FA5}">
                      <a16:colId xmlns:a16="http://schemas.microsoft.com/office/drawing/2014/main" val="20000"/>
                    </a:ext>
                  </a:extLst>
                </a:gridCol>
                <a:gridCol w="2628025">
                  <a:extLst>
                    <a:ext uri="{9D8B030D-6E8A-4147-A177-3AD203B41FA5}">
                      <a16:colId xmlns:a16="http://schemas.microsoft.com/office/drawing/2014/main" val="20001"/>
                    </a:ext>
                  </a:extLst>
                </a:gridCol>
              </a:tblGrid>
              <a:tr h="731125">
                <a:tc>
                  <a:txBody>
                    <a:bodyPr/>
                    <a:lstStyle/>
                    <a:p>
                      <a:pPr marL="0" marR="0" lvl="0" indent="0" algn="ctr" rtl="0">
                        <a:lnSpc>
                          <a:spcPct val="115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Custom-Built, Student and Teacher Friendly Online Learner Management System (LMS)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Flexible and Student-Friendly Programs Delivered in 1, 2 and 3-Year Formats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Certificate Programs Purpose Built For Secondary Schools (Years 10-12) By Industry and Education Experts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Practical Learning and Project-Based Learning assisting students to acquire key enterprise skills for future world of work</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31125">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Binnacle Certificate Programs Contribute to a students QCE Credits and ATAR Ranking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Live and Up-To-The-Minute Student Feedback and Progress Reporting - Take the stress out of teacher marking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All Teaching and Assessment Resources Developed for Teachers to save your time and ‘Allow Teachers To Teach’</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World-class Teachers Professional Development Opportunities (Workshops, Webinars, ViSC Conference)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Programs Delivered By Industry-Qualified Trainer and Assessors (Teachers) in a familiar School Environment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Dedicated Teacher and Customer Support Team - Direct Access to Program Management and Admin Support Team</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62"/>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713" name="Google Shape;713;p6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714" name="Google Shape;714;p62"/>
          <p:cNvSpPr txBox="1">
            <a:spLocks noGrp="1"/>
          </p:cNvSpPr>
          <p:nvPr>
            <p:ph type="body" idx="1"/>
          </p:nvPr>
        </p:nvSpPr>
        <p:spPr>
          <a:xfrm>
            <a:off x="299375" y="1670450"/>
            <a:ext cx="4053600" cy="2882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a:solidFill>
                  <a:schemeClr val="lt1"/>
                </a:solidFill>
                <a:latin typeface="Helvetica Neue Light"/>
                <a:ea typeface="Helvetica Neue Light"/>
                <a:cs typeface="Helvetica Neue Light"/>
                <a:sym typeface="Helvetica Neue Light"/>
              </a:rPr>
              <a:t>Students learn the skills to recognise and manage a casualty who is unconscious and not breathing. CPR is a lifesaving technique which can sustain life until an ambulance arrives. </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100">
                <a:solidFill>
                  <a:schemeClr val="lt1"/>
                </a:solidFill>
                <a:latin typeface="Helvetica Neue Light"/>
                <a:ea typeface="Helvetica Neue Light"/>
                <a:cs typeface="Helvetica Neue Light"/>
                <a:sym typeface="Helvetica Neue Light"/>
              </a:rPr>
              <a:t>Binnacle Training recommends, in line with Australian Resuscitation Council guidelines, that CPR skills are recertified every 12 months.</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None/>
            </a:pPr>
            <a:r>
              <a:rPr lang="en-GB" sz="1100">
                <a:solidFill>
                  <a:schemeClr val="lt1"/>
                </a:solidFill>
                <a:latin typeface="Helvetica Neue Light"/>
                <a:ea typeface="Helvetica Neue Light"/>
                <a:cs typeface="Helvetica Neue Light"/>
                <a:sym typeface="Helvetica Neue Light"/>
              </a:rPr>
              <a:t>Participants are required to undertake practical training and assessment at floor level which includes demonstrating CPR on a manikin for at least two minutes.</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None/>
            </a:pPr>
            <a:r>
              <a:rPr lang="en-GB" sz="1100">
                <a:solidFill>
                  <a:schemeClr val="lt1"/>
                </a:solidFill>
                <a:latin typeface="Helvetica Neue Light"/>
                <a:ea typeface="Helvetica Neue Light"/>
                <a:cs typeface="Helvetica Neue Light"/>
                <a:sym typeface="Helvetica Neue Light"/>
              </a:rPr>
              <a:t>Participants must attend 100% of this first aid training and will also require suitable language, literacy and numeracy skills to complete the course.</a:t>
            </a:r>
            <a:endParaRPr sz="1100">
              <a:solidFill>
                <a:schemeClr val="lt1"/>
              </a:solidFill>
              <a:latin typeface="Helvetica Neue Light"/>
              <a:ea typeface="Helvetica Neue Light"/>
              <a:cs typeface="Helvetica Neue Light"/>
              <a:sym typeface="Helvetica Neue Light"/>
            </a:endParaRPr>
          </a:p>
        </p:txBody>
      </p:sp>
      <p:sp>
        <p:nvSpPr>
          <p:cNvPr id="715" name="Google Shape;715;p62"/>
          <p:cNvSpPr txBox="1">
            <a:spLocks noGrp="1"/>
          </p:cNvSpPr>
          <p:nvPr>
            <p:ph type="title"/>
          </p:nvPr>
        </p:nvSpPr>
        <p:spPr>
          <a:xfrm>
            <a:off x="317025" y="554225"/>
            <a:ext cx="3873000" cy="1181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HLTAID009 Provide cardiopulmonary resuscitation</a:t>
            </a:r>
            <a:endParaRPr sz="2400" b="1">
              <a:solidFill>
                <a:schemeClr val="lt1"/>
              </a:solidFill>
            </a:endParaRPr>
          </a:p>
        </p:txBody>
      </p:sp>
      <p:graphicFrame>
        <p:nvGraphicFramePr>
          <p:cNvPr id="716" name="Google Shape;716;p62"/>
          <p:cNvGraphicFramePr/>
          <p:nvPr>
            <p:extLst>
              <p:ext uri="{D42A27DB-BD31-4B8C-83A1-F6EECF244321}">
                <p14:modId xmlns:p14="http://schemas.microsoft.com/office/powerpoint/2010/main" val="3784433353"/>
              </p:ext>
            </p:extLst>
          </p:nvPr>
        </p:nvGraphicFramePr>
        <p:xfrm>
          <a:off x="4895000" y="773164"/>
          <a:ext cx="3949625" cy="3592198"/>
        </p:xfrm>
        <a:graphic>
          <a:graphicData uri="http://schemas.openxmlformats.org/drawingml/2006/table">
            <a:tbl>
              <a:tblPr>
                <a:noFill/>
                <a:tableStyleId>{479D11C5-A002-4072-A769-E722BB20C41A}</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800" b="1" dirty="0">
                          <a:latin typeface="Helvetica Neue"/>
                          <a:ea typeface="Helvetica Neue"/>
                          <a:cs typeface="Helvetica Neue"/>
                          <a:sym typeface="Helvetica Neue"/>
                        </a:rPr>
                        <a:t>This course has the following course duration options:</a:t>
                      </a:r>
                      <a:endParaRPr sz="800" b="1" dirty="0">
                        <a:latin typeface="Helvetica Neue"/>
                        <a:ea typeface="Helvetica Neue"/>
                        <a:cs typeface="Helvetica Neue"/>
                        <a:sym typeface="Helvetica Neue"/>
                      </a:endParaRPr>
                    </a:p>
                    <a:p>
                      <a:pPr marL="360000" marR="0" lvl="0" indent="-279400" algn="l" rtl="0">
                        <a:lnSpc>
                          <a:spcPct val="115000"/>
                        </a:lnSpc>
                        <a:spcBef>
                          <a:spcPts val="600"/>
                        </a:spcBef>
                        <a:spcAft>
                          <a:spcPts val="0"/>
                        </a:spcAft>
                        <a:buSzPts val="800"/>
                        <a:buFont typeface="Helvetica Neue"/>
                        <a:buChar char="●"/>
                      </a:pPr>
                      <a:r>
                        <a:rPr lang="en-GB" sz="800" b="1" dirty="0">
                          <a:latin typeface="Helvetica Neue"/>
                          <a:ea typeface="Helvetica Neue"/>
                          <a:cs typeface="Helvetica Neue"/>
                          <a:sym typeface="Helvetica Neue"/>
                        </a:rPr>
                        <a:t>School Term Delivery: </a:t>
                      </a:r>
                      <a:r>
                        <a:rPr lang="en-GB" sz="800" dirty="0">
                          <a:latin typeface="Helvetica Neue"/>
                          <a:ea typeface="Helvetica Neue"/>
                          <a:cs typeface="Helvetica Neue"/>
                          <a:sym typeface="Helvetica Neue"/>
                        </a:rPr>
                        <a:t>4 x 70 min lessons</a:t>
                      </a:r>
                      <a:endParaRPr sz="800" dirty="0">
                        <a:latin typeface="Helvetica Neue"/>
                        <a:ea typeface="Helvetica Neue"/>
                        <a:cs typeface="Helvetica Neue"/>
                        <a:sym typeface="Helvetica Neue"/>
                      </a:endParaRPr>
                    </a:p>
                    <a:p>
                      <a:pPr marL="360000" marR="0" lvl="0" indent="-279400" algn="l" rtl="0">
                        <a:lnSpc>
                          <a:spcPct val="115000"/>
                        </a:lnSpc>
                        <a:spcBef>
                          <a:spcPts val="0"/>
                        </a:spcBef>
                        <a:spcAft>
                          <a:spcPts val="0"/>
                        </a:spcAft>
                        <a:buSzPts val="800"/>
                        <a:buFont typeface="Helvetica Neue"/>
                        <a:buChar char="●"/>
                      </a:pPr>
                      <a:r>
                        <a:rPr lang="en-GB" sz="800" b="1" dirty="0">
                          <a:latin typeface="Helvetica Neue"/>
                          <a:ea typeface="Helvetica Neue"/>
                          <a:cs typeface="Helvetica Neue"/>
                          <a:sym typeface="Helvetica Neue"/>
                        </a:rPr>
                        <a:t>One-Day Delivery: </a:t>
                      </a:r>
                      <a:r>
                        <a:rPr lang="en-GB" sz="800" dirty="0">
                          <a:latin typeface="Helvetica Neue"/>
                          <a:ea typeface="Helvetica Neue"/>
                          <a:cs typeface="Helvetica Neue"/>
                          <a:sym typeface="Helvetica Neue"/>
                        </a:rPr>
                        <a:t>Approximately 5 hours.</a:t>
                      </a:r>
                      <a:endParaRPr sz="800" dirty="0">
                        <a:latin typeface="Helvetica Neue"/>
                        <a:ea typeface="Helvetica Neue"/>
                        <a:cs typeface="Helvetica Neue"/>
                        <a:sym typeface="Helvetica Neue"/>
                      </a:endParaRPr>
                    </a:p>
                    <a:p>
                      <a:pPr marL="360000" marR="0" lvl="0" indent="-279400" algn="l" rtl="0">
                        <a:lnSpc>
                          <a:spcPct val="115000"/>
                        </a:lnSpc>
                        <a:spcBef>
                          <a:spcPts val="0"/>
                        </a:spcBef>
                        <a:spcAft>
                          <a:spcPts val="0"/>
                        </a:spcAft>
                        <a:buSzPts val="800"/>
                        <a:buFont typeface="Helvetica Neue"/>
                        <a:buChar char="●"/>
                      </a:pPr>
                      <a:r>
                        <a:rPr lang="en-GB" sz="800" b="1" dirty="0">
                          <a:latin typeface="Helvetica Neue"/>
                          <a:ea typeface="Helvetica Neue"/>
                          <a:cs typeface="Helvetica Neue"/>
                          <a:sym typeface="Helvetica Neue"/>
                        </a:rPr>
                        <a:t>Half-Day Delivery: </a:t>
                      </a:r>
                      <a:r>
                        <a:rPr lang="en-GB" sz="800" dirty="0">
                          <a:latin typeface="Helvetica Neue"/>
                          <a:ea typeface="Helvetica Neue"/>
                          <a:cs typeface="Helvetica Neue"/>
                          <a:sym typeface="Helvetica Neue"/>
                        </a:rPr>
                        <a:t>The practical may be completed in approximately 3 hours.</a:t>
                      </a:r>
                      <a:endParaRPr sz="800" dirty="0">
                        <a:latin typeface="Helvetica Neue"/>
                        <a:ea typeface="Helvetica Neue"/>
                        <a:cs typeface="Helvetica Neue"/>
                        <a:sym typeface="Helvetica Neue"/>
                      </a:endParaRPr>
                    </a:p>
                    <a:p>
                      <a:pPr marL="0" marR="0" lvl="0" indent="0" algn="l" rtl="0">
                        <a:lnSpc>
                          <a:spcPct val="115000"/>
                        </a:lnSpc>
                        <a:spcBef>
                          <a:spcPts val="600"/>
                        </a:spcBef>
                        <a:spcAft>
                          <a:spcPts val="600"/>
                        </a:spcAft>
                        <a:buNone/>
                      </a:pPr>
                      <a:r>
                        <a:rPr lang="en-GB" sz="800" i="1" dirty="0">
                          <a:latin typeface="Helvetica Neue"/>
                          <a:ea typeface="Helvetica Neue"/>
                          <a:cs typeface="Helvetica Neue"/>
                          <a:sym typeface="Helvetica Neue"/>
                        </a:rPr>
                        <a:t>All knowledge assessments must be completed by participants prior to this half-day delivery.</a:t>
                      </a:r>
                      <a:endParaRPr sz="800" i="1"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lvl="0" indent="0" algn="l" rtl="0">
                        <a:lnSpc>
                          <a:spcPct val="115000"/>
                        </a:lnSpc>
                        <a:spcBef>
                          <a:spcPts val="0"/>
                        </a:spcBef>
                        <a:spcAft>
                          <a:spcPts val="0"/>
                        </a:spcAft>
                        <a:buClr>
                          <a:schemeClr val="dk1"/>
                        </a:buClr>
                        <a:buSzPts val="1100"/>
                        <a:buFont typeface="Arial"/>
                        <a:buNone/>
                      </a:pPr>
                      <a:r>
                        <a:rPr lang="en-GB" sz="900" b="1">
                          <a:solidFill>
                            <a:schemeClr val="dk1"/>
                          </a:solidFill>
                          <a:latin typeface="Helvetica Neue"/>
                          <a:ea typeface="Helvetica Neue"/>
                          <a:cs typeface="Helvetica Neue"/>
                          <a:sym typeface="Helvetica Neue"/>
                        </a:rPr>
                        <a:t>Year 9, 10, 11 and 12</a:t>
                      </a:r>
                      <a:endParaRPr sz="900" b="1">
                        <a:solidFill>
                          <a:schemeClr val="dk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Face-to-face and online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$40.00 </a:t>
                      </a:r>
                      <a:r>
                        <a:rPr lang="en-GB" sz="900">
                          <a:latin typeface="Helvetica Neue"/>
                          <a:ea typeface="Helvetica Neue"/>
                          <a:cs typeface="Helvetica Neue"/>
                          <a:sym typeface="Helvetica Neue"/>
                        </a:rPr>
                        <a:t>per person</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dirty="0">
                          <a:latin typeface="Helvetica Neue"/>
                          <a:ea typeface="Helvetica Neue"/>
                          <a:cs typeface="Helvetica Neue"/>
                          <a:sym typeface="Helvetica Neue"/>
                        </a:rPr>
                        <a:t>0 QCE Credits</a:t>
                      </a:r>
                      <a:endParaRPr sz="900" i="1"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17" name="Google Shape;717;p62"/>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HLTAID009 Provide cardiopulmonary resuscitation</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3"/>
        <p:cNvGrpSpPr/>
        <p:nvPr/>
      </p:nvGrpSpPr>
      <p:grpSpPr>
        <a:xfrm>
          <a:off x="0" y="0"/>
          <a:ext cx="0" cy="0"/>
          <a:chOff x="0" y="0"/>
          <a:chExt cx="0" cy="0"/>
        </a:xfrm>
      </p:grpSpPr>
      <p:pic>
        <p:nvPicPr>
          <p:cNvPr id="724" name="Google Shape;724;p63"/>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725" name="Google Shape;725;p63"/>
          <p:cNvSpPr txBox="1">
            <a:spLocks noGrp="1"/>
          </p:cNvSpPr>
          <p:nvPr>
            <p:ph type="title" idx="4294967295"/>
          </p:nvPr>
        </p:nvSpPr>
        <p:spPr>
          <a:xfrm>
            <a:off x="527700" y="610225"/>
            <a:ext cx="5229900" cy="5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80" b="1">
                <a:solidFill>
                  <a:schemeClr val="lt1"/>
                </a:solidFill>
              </a:rPr>
              <a:t>Future Learning Pathways</a:t>
            </a:r>
            <a:endParaRPr sz="2180">
              <a:solidFill>
                <a:schemeClr val="lt1"/>
              </a:solidFill>
            </a:endParaRPr>
          </a:p>
        </p:txBody>
      </p:sp>
      <p:graphicFrame>
        <p:nvGraphicFramePr>
          <p:cNvPr id="726" name="Google Shape;726;p63"/>
          <p:cNvGraphicFramePr/>
          <p:nvPr/>
        </p:nvGraphicFramePr>
        <p:xfrm>
          <a:off x="614400" y="2262038"/>
          <a:ext cx="8176800" cy="2175402"/>
        </p:xfrm>
        <a:graphic>
          <a:graphicData uri="http://schemas.openxmlformats.org/drawingml/2006/table">
            <a:tbl>
              <a:tblPr>
                <a:noFill/>
                <a:tableStyleId>{479D11C5-A002-4072-A769-E722BB20C41A}</a:tableStyleId>
              </a:tblPr>
              <a:tblGrid>
                <a:gridCol w="1555350">
                  <a:extLst>
                    <a:ext uri="{9D8B030D-6E8A-4147-A177-3AD203B41FA5}">
                      <a16:colId xmlns:a16="http://schemas.microsoft.com/office/drawing/2014/main" val="20000"/>
                    </a:ext>
                  </a:extLst>
                </a:gridCol>
                <a:gridCol w="1555350">
                  <a:extLst>
                    <a:ext uri="{9D8B030D-6E8A-4147-A177-3AD203B41FA5}">
                      <a16:colId xmlns:a16="http://schemas.microsoft.com/office/drawing/2014/main" val="20001"/>
                    </a:ext>
                  </a:extLst>
                </a:gridCol>
                <a:gridCol w="1688700">
                  <a:extLst>
                    <a:ext uri="{9D8B030D-6E8A-4147-A177-3AD203B41FA5}">
                      <a16:colId xmlns:a16="http://schemas.microsoft.com/office/drawing/2014/main" val="20002"/>
                    </a:ext>
                  </a:extLst>
                </a:gridCol>
                <a:gridCol w="1688700">
                  <a:extLst>
                    <a:ext uri="{9D8B030D-6E8A-4147-A177-3AD203B41FA5}">
                      <a16:colId xmlns:a16="http://schemas.microsoft.com/office/drawing/2014/main" val="20003"/>
                    </a:ext>
                  </a:extLst>
                </a:gridCol>
                <a:gridCol w="1688700">
                  <a:extLst>
                    <a:ext uri="{9D8B030D-6E8A-4147-A177-3AD203B41FA5}">
                      <a16:colId xmlns:a16="http://schemas.microsoft.com/office/drawing/2014/main" val="20004"/>
                    </a:ext>
                  </a:extLst>
                </a:gridCol>
              </a:tblGrid>
              <a:tr h="732000">
                <a:tc>
                  <a:txBody>
                    <a:bodyPr/>
                    <a:lstStyle/>
                    <a:p>
                      <a:pPr marL="0" marR="0" lvl="0" indent="0" algn="ctr" rtl="0">
                        <a:lnSpc>
                          <a:spcPct val="115000"/>
                        </a:lnSpc>
                        <a:spcBef>
                          <a:spcPts val="0"/>
                        </a:spcBef>
                        <a:spcAft>
                          <a:spcPts val="0"/>
                        </a:spcAft>
                        <a:buClr>
                          <a:schemeClr val="dk1"/>
                        </a:buClr>
                        <a:buSzPts val="1100"/>
                        <a:buFont typeface="Arial"/>
                        <a:buNone/>
                      </a:pPr>
                      <a:r>
                        <a:rPr lang="en-GB" sz="1200" b="1">
                          <a:solidFill>
                            <a:schemeClr val="lt1"/>
                          </a:solidFill>
                          <a:latin typeface="Helvetica Neue"/>
                          <a:ea typeface="Helvetica Neue"/>
                          <a:cs typeface="Helvetica Neue"/>
                          <a:sym typeface="Helvetica Neue"/>
                        </a:rPr>
                        <a:t>Certificate II</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None/>
                      </a:pPr>
                      <a:r>
                        <a:rPr lang="en-GB" sz="1200" b="1">
                          <a:solidFill>
                            <a:schemeClr val="lt1"/>
                          </a:solidFill>
                          <a:latin typeface="Helvetica Neue"/>
                          <a:ea typeface="Helvetica Neue"/>
                          <a:cs typeface="Helvetica Neue"/>
                          <a:sym typeface="Helvetica Neue"/>
                        </a:rPr>
                        <a:t>Certificate III</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None/>
                      </a:pPr>
                      <a:r>
                        <a:rPr lang="en-GB" sz="1200" b="1">
                          <a:solidFill>
                            <a:schemeClr val="lt1"/>
                          </a:solidFill>
                          <a:latin typeface="Helvetica Neue"/>
                          <a:ea typeface="Helvetica Neue"/>
                          <a:cs typeface="Helvetica Neue"/>
                          <a:sym typeface="Helvetica Neue"/>
                        </a:rPr>
                        <a:t>Direct Employment</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1200" b="1">
                          <a:solidFill>
                            <a:schemeClr val="lt1"/>
                          </a:solidFill>
                          <a:latin typeface="Helvetica Neue"/>
                          <a:ea typeface="Helvetica Neue"/>
                          <a:cs typeface="Helvetica Neue"/>
                          <a:sym typeface="Helvetica Neue"/>
                        </a:rPr>
                        <a:t>Certificate IV or University Degree</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1200" b="1">
                          <a:solidFill>
                            <a:schemeClr val="lt1"/>
                          </a:solidFill>
                          <a:latin typeface="Helvetica Neue"/>
                          <a:ea typeface="Helvetica Neue"/>
                          <a:cs typeface="Helvetica Neue"/>
                          <a:sym typeface="Helvetica Neue"/>
                        </a:rPr>
                        <a:t>Future Employment</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43975">
                <a:tc>
                  <a:txBody>
                    <a:bodyPr/>
                    <a:lstStyle/>
                    <a:p>
                      <a:pPr marL="0" marR="0" lvl="0" indent="0" algn="ctr" rtl="0">
                        <a:lnSpc>
                          <a:spcPct val="115000"/>
                        </a:lnSpc>
                        <a:spcBef>
                          <a:spcPts val="0"/>
                        </a:spcBef>
                        <a:spcAft>
                          <a:spcPts val="0"/>
                        </a:spcAft>
                        <a:buClr>
                          <a:schemeClr val="dk1"/>
                        </a:buClr>
                        <a:buSzPts val="1100"/>
                        <a:buFont typeface="Arial"/>
                        <a:buNone/>
                      </a:pPr>
                      <a:r>
                        <a:rPr lang="en-GB" sz="800">
                          <a:solidFill>
                            <a:schemeClr val="lt1"/>
                          </a:solidFill>
                          <a:latin typeface="Helvetica Neue"/>
                          <a:ea typeface="Helvetica Neue"/>
                          <a:cs typeface="Helvetica Neue"/>
                          <a:sym typeface="Helvetica Neue"/>
                        </a:rPr>
                        <a:t>Sport &amp; Recreation</a:t>
                      </a:r>
                      <a:endParaRPr sz="800">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chemeClr val="dk1"/>
                        </a:buClr>
                        <a:buSzPts val="1100"/>
                        <a:buFont typeface="Arial"/>
                        <a:buNone/>
                      </a:pPr>
                      <a:r>
                        <a:rPr lang="en-GB" sz="800">
                          <a:solidFill>
                            <a:schemeClr val="lt1"/>
                          </a:solidFill>
                          <a:latin typeface="Helvetica Neue"/>
                          <a:ea typeface="Helvetica Neue"/>
                          <a:cs typeface="Helvetica Neue"/>
                          <a:sym typeface="Helvetica Neue"/>
                        </a:rPr>
                        <a:t>Sports Coaching</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Sport &amp; Recreation</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Community Sport Coach or Official</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Certificate IV in Sport &amp; Recreation or Bachelor of Sport Development</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Sport Program Manager, Development Officer, Health Promotion Officer</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0">
                <a:tc>
                  <a:txBody>
                    <a:bodyPr/>
                    <a:lstStyle/>
                    <a:p>
                      <a:pPr marL="0" marR="0" lvl="0" indent="0" algn="ctr" rtl="0">
                        <a:lnSpc>
                          <a:spcPct val="115000"/>
                        </a:lnSpc>
                        <a:spcBef>
                          <a:spcPts val="0"/>
                        </a:spcBef>
                        <a:spcAft>
                          <a:spcPts val="0"/>
                        </a:spcAft>
                        <a:buNone/>
                      </a:pPr>
                      <a:r>
                        <a:rPr lang="en-GB" sz="800" b="1">
                          <a:solidFill>
                            <a:schemeClr val="lt1"/>
                          </a:solidFill>
                          <a:latin typeface="Helvetica Neue"/>
                          <a:ea typeface="Helvetica Neue"/>
                          <a:cs typeface="Helvetica Neue"/>
                          <a:sym typeface="Helvetica Neue"/>
                        </a:rPr>
                        <a:t>SHORT COURSES</a:t>
                      </a:r>
                      <a:endParaRPr sz="800" b="1">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chemeClr val="dk1"/>
                        </a:buClr>
                        <a:buSzPts val="1100"/>
                        <a:buFont typeface="Arial"/>
                        <a:buNone/>
                      </a:pPr>
                      <a:r>
                        <a:rPr lang="en-GB" sz="800">
                          <a:solidFill>
                            <a:schemeClr val="lt1"/>
                          </a:solidFill>
                          <a:latin typeface="Helvetica Neue"/>
                          <a:ea typeface="Helvetica Neue"/>
                          <a:cs typeface="Helvetica Neue"/>
                          <a:sym typeface="Helvetica Neue"/>
                        </a:rPr>
                        <a:t>Introduction to Sport</a:t>
                      </a:r>
                      <a:endParaRPr sz="800">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Introduction to Fitness</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Fitness</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Fitness instructor, Gym Supervisor, Group Trainer</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Certificate IV in Fitness and/or Bachelor of Exercise Science </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Exercise Physiologist, Strength &amp; Conditioning Coach, Exercise Specialist for community and sport organisations</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bl>
          </a:graphicData>
        </a:graphic>
      </p:graphicFrame>
      <p:sp>
        <p:nvSpPr>
          <p:cNvPr id="727" name="Google Shape;727;p63"/>
          <p:cNvSpPr/>
          <p:nvPr/>
        </p:nvSpPr>
        <p:spPr>
          <a:xfrm flipH="1">
            <a:off x="614495" y="1742775"/>
            <a:ext cx="1738800" cy="142800"/>
          </a:xfrm>
          <a:prstGeom prst="parallelogram">
            <a:avLst>
              <a:gd name="adj" fmla="val 96952"/>
            </a:avLst>
          </a:prstGeom>
          <a:solidFill>
            <a:srgbClr val="2DAAE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728" name="Google Shape;728;p63"/>
          <p:cNvSpPr/>
          <p:nvPr/>
        </p:nvSpPr>
        <p:spPr>
          <a:xfrm>
            <a:off x="614722" y="1895986"/>
            <a:ext cx="1738800" cy="142800"/>
          </a:xfrm>
          <a:prstGeom prst="parallelogram">
            <a:avLst>
              <a:gd name="adj" fmla="val 96952"/>
            </a:avLst>
          </a:prstGeom>
          <a:solidFill>
            <a:srgbClr val="2DAAE2">
              <a:alpha val="6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63"/>
          <p:cNvSpPr/>
          <p:nvPr/>
        </p:nvSpPr>
        <p:spPr>
          <a:xfrm flipH="1">
            <a:off x="2225157" y="1742787"/>
            <a:ext cx="1738800" cy="142800"/>
          </a:xfrm>
          <a:prstGeom prst="parallelogram">
            <a:avLst>
              <a:gd name="adj" fmla="val 96952"/>
            </a:avLst>
          </a:prstGeom>
          <a:solidFill>
            <a:srgbClr val="2DAAE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730" name="Google Shape;730;p63"/>
          <p:cNvSpPr/>
          <p:nvPr/>
        </p:nvSpPr>
        <p:spPr>
          <a:xfrm>
            <a:off x="2225376" y="1895999"/>
            <a:ext cx="1738800" cy="142800"/>
          </a:xfrm>
          <a:prstGeom prst="parallelogram">
            <a:avLst>
              <a:gd name="adj" fmla="val 96952"/>
            </a:avLst>
          </a:prstGeom>
          <a:solidFill>
            <a:srgbClr val="2DAAE2">
              <a:alpha val="6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63"/>
          <p:cNvSpPr/>
          <p:nvPr/>
        </p:nvSpPr>
        <p:spPr>
          <a:xfrm flipH="1">
            <a:off x="3833183" y="1742787"/>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732" name="Google Shape;732;p63"/>
          <p:cNvSpPr/>
          <p:nvPr/>
        </p:nvSpPr>
        <p:spPr>
          <a:xfrm>
            <a:off x="3833402" y="1895999"/>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63"/>
          <p:cNvSpPr/>
          <p:nvPr/>
        </p:nvSpPr>
        <p:spPr>
          <a:xfrm flipH="1">
            <a:off x="5444059" y="1742787"/>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734" name="Google Shape;734;p63"/>
          <p:cNvSpPr/>
          <p:nvPr/>
        </p:nvSpPr>
        <p:spPr>
          <a:xfrm>
            <a:off x="5444277" y="1895998"/>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63"/>
          <p:cNvSpPr/>
          <p:nvPr/>
        </p:nvSpPr>
        <p:spPr>
          <a:xfrm flipH="1">
            <a:off x="7052086" y="1742787"/>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736" name="Google Shape;736;p63"/>
          <p:cNvSpPr/>
          <p:nvPr/>
        </p:nvSpPr>
        <p:spPr>
          <a:xfrm>
            <a:off x="7052305" y="1895999"/>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63"/>
          <p:cNvSpPr txBox="1"/>
          <p:nvPr/>
        </p:nvSpPr>
        <p:spPr>
          <a:xfrm>
            <a:off x="1028374" y="1293325"/>
            <a:ext cx="760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10</a:t>
            </a:r>
            <a:endParaRPr sz="900" b="1" i="0" u="none" strike="noStrike" cap="none">
              <a:solidFill>
                <a:schemeClr val="lt1"/>
              </a:solidFill>
              <a:latin typeface="Helvetica Neue"/>
              <a:ea typeface="Helvetica Neue"/>
              <a:cs typeface="Helvetica Neue"/>
              <a:sym typeface="Helvetica Neue"/>
            </a:endParaRPr>
          </a:p>
        </p:txBody>
      </p:sp>
      <p:sp>
        <p:nvSpPr>
          <p:cNvPr id="738" name="Google Shape;738;p63"/>
          <p:cNvSpPr txBox="1"/>
          <p:nvPr/>
        </p:nvSpPr>
        <p:spPr>
          <a:xfrm>
            <a:off x="2463768" y="1293336"/>
            <a:ext cx="10149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11 &amp; 12</a:t>
            </a:r>
            <a:endParaRPr sz="900" b="1" i="0" u="none" strike="noStrike" cap="none">
              <a:solidFill>
                <a:schemeClr val="lt1"/>
              </a:solidFill>
              <a:latin typeface="Helvetica Neue"/>
              <a:ea typeface="Helvetica Neue"/>
              <a:cs typeface="Helvetica Neue"/>
              <a:sym typeface="Helvetica Neue"/>
            </a:endParaRPr>
          </a:p>
        </p:txBody>
      </p:sp>
      <p:sp>
        <p:nvSpPr>
          <p:cNvPr id="739" name="Google Shape;739;p63"/>
          <p:cNvSpPr txBox="1"/>
          <p:nvPr/>
        </p:nvSpPr>
        <p:spPr>
          <a:xfrm>
            <a:off x="3909387" y="1141523"/>
            <a:ext cx="1414200" cy="392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Direct opportunities upon completion</a:t>
            </a:r>
            <a:endParaRPr sz="900" b="1" i="0" u="none" strike="noStrike" cap="none">
              <a:solidFill>
                <a:schemeClr val="lt1"/>
              </a:solidFill>
              <a:latin typeface="Helvetica Neue"/>
              <a:ea typeface="Helvetica Neue"/>
              <a:cs typeface="Helvetica Neue"/>
              <a:sym typeface="Helvetica Neue"/>
            </a:endParaRPr>
          </a:p>
        </p:txBody>
      </p:sp>
      <p:sp>
        <p:nvSpPr>
          <p:cNvPr id="740" name="Google Shape;740;p63"/>
          <p:cNvSpPr txBox="1"/>
          <p:nvPr/>
        </p:nvSpPr>
        <p:spPr>
          <a:xfrm>
            <a:off x="5571979" y="1293315"/>
            <a:ext cx="12843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Tertiary Pathway</a:t>
            </a:r>
            <a:endParaRPr sz="900" b="1" i="0" u="none" strike="noStrike" cap="none">
              <a:solidFill>
                <a:schemeClr val="lt1"/>
              </a:solidFill>
              <a:latin typeface="Helvetica Neue"/>
              <a:ea typeface="Helvetica Neue"/>
              <a:cs typeface="Helvetica Neue"/>
              <a:sym typeface="Helvetica Neue"/>
            </a:endParaRPr>
          </a:p>
        </p:txBody>
      </p:sp>
      <p:sp>
        <p:nvSpPr>
          <p:cNvPr id="741" name="Google Shape;741;p63"/>
          <p:cNvSpPr txBox="1"/>
          <p:nvPr/>
        </p:nvSpPr>
        <p:spPr>
          <a:xfrm>
            <a:off x="6811798" y="1293325"/>
            <a:ext cx="1705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Career Outcomes</a:t>
            </a:r>
            <a:endParaRPr sz="900" b="1" i="0" u="none" strike="noStrike" cap="none">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p64"/>
          <p:cNvPicPr preferRelativeResize="0"/>
          <p:nvPr/>
        </p:nvPicPr>
        <p:blipFill>
          <a:blip r:embed="rId3">
            <a:alphaModFix/>
          </a:blip>
          <a:stretch>
            <a:fillRect/>
          </a:stretch>
        </p:blipFill>
        <p:spPr>
          <a:xfrm>
            <a:off x="0" y="0"/>
            <a:ext cx="4572000" cy="5143500"/>
          </a:xfrm>
          <a:prstGeom prst="rect">
            <a:avLst/>
          </a:prstGeom>
          <a:noFill/>
          <a:ln>
            <a:noFill/>
          </a:ln>
        </p:spPr>
      </p:pic>
      <p:pic>
        <p:nvPicPr>
          <p:cNvPr id="749" name="Google Shape;749;p64"/>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750" name="Google Shape;750;p64"/>
          <p:cNvSpPr txBox="1">
            <a:spLocks noGrp="1"/>
          </p:cNvSpPr>
          <p:nvPr>
            <p:ph type="title"/>
          </p:nvPr>
        </p:nvSpPr>
        <p:spPr>
          <a:xfrm>
            <a:off x="657300" y="1579475"/>
            <a:ext cx="3402600" cy="181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4400"/>
              <a:buNone/>
            </a:pPr>
            <a:r>
              <a:rPr lang="en-GB" sz="1900" b="1">
                <a:solidFill>
                  <a:schemeClr val="lt1"/>
                </a:solidFill>
              </a:rPr>
              <a:t>For more information on any of our Binnacle Training Certificate Courses please visit our website (or scan the QR Code):</a:t>
            </a:r>
            <a:endParaRPr sz="1679" b="1">
              <a:solidFill>
                <a:schemeClr val="lt1"/>
              </a:solidFill>
            </a:endParaRPr>
          </a:p>
        </p:txBody>
      </p:sp>
      <p:pic>
        <p:nvPicPr>
          <p:cNvPr id="751" name="Google Shape;751;p64"/>
          <p:cNvPicPr preferRelativeResize="0"/>
          <p:nvPr/>
        </p:nvPicPr>
        <p:blipFill>
          <a:blip r:embed="rId5">
            <a:alphaModFix/>
          </a:blip>
          <a:stretch>
            <a:fillRect/>
          </a:stretch>
        </p:blipFill>
        <p:spPr>
          <a:xfrm>
            <a:off x="5396325" y="1009687"/>
            <a:ext cx="3124125" cy="3124125"/>
          </a:xfrm>
          <a:prstGeom prst="rect">
            <a:avLst/>
          </a:prstGeom>
          <a:noFill/>
          <a:ln>
            <a:noFill/>
          </a:ln>
        </p:spPr>
      </p:pic>
      <p:sp>
        <p:nvSpPr>
          <p:cNvPr id="752" name="Google Shape;752;p64"/>
          <p:cNvSpPr txBox="1"/>
          <p:nvPr/>
        </p:nvSpPr>
        <p:spPr>
          <a:xfrm>
            <a:off x="5090437" y="4133800"/>
            <a:ext cx="3735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rgbClr val="1D488A"/>
                </a:solidFill>
                <a:uFill>
                  <a:noFill/>
                </a:u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binnacletraining.com.au/for-schools/programs</a:t>
            </a:r>
            <a:endParaRPr sz="1000">
              <a:solidFill>
                <a:srgbClr val="1D488A"/>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8"/>
        <p:cNvGrpSpPr/>
        <p:nvPr/>
      </p:nvGrpSpPr>
      <p:grpSpPr>
        <a:xfrm>
          <a:off x="0" y="0"/>
          <a:ext cx="0" cy="0"/>
          <a:chOff x="0" y="0"/>
          <a:chExt cx="0" cy="0"/>
        </a:xfrm>
      </p:grpSpPr>
      <p:pic>
        <p:nvPicPr>
          <p:cNvPr id="759" name="Google Shape;759;p65"/>
          <p:cNvPicPr preferRelativeResize="0"/>
          <p:nvPr/>
        </p:nvPicPr>
        <p:blipFill>
          <a:blip r:embed="rId4">
            <a:alphaModFix/>
          </a:blip>
          <a:stretch>
            <a:fillRect/>
          </a:stretch>
        </p:blipFill>
        <p:spPr>
          <a:xfrm>
            <a:off x="3622874" y="521850"/>
            <a:ext cx="1898212" cy="692700"/>
          </a:xfrm>
          <a:prstGeom prst="rect">
            <a:avLst/>
          </a:prstGeom>
          <a:noFill/>
          <a:ln>
            <a:noFill/>
          </a:ln>
        </p:spPr>
      </p:pic>
      <p:sp>
        <p:nvSpPr>
          <p:cNvPr id="760" name="Google Shape;760;p65"/>
          <p:cNvSpPr txBox="1"/>
          <p:nvPr/>
        </p:nvSpPr>
        <p:spPr>
          <a:xfrm>
            <a:off x="2629952" y="3306104"/>
            <a:ext cx="3884100" cy="111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600" b="1" i="0" u="none" strike="noStrike" cap="none">
                <a:solidFill>
                  <a:srgbClr val="FFFFFF"/>
                </a:solidFill>
                <a:latin typeface="Helvetica Neue"/>
                <a:ea typeface="Helvetica Neue"/>
                <a:cs typeface="Helvetica Neue"/>
                <a:sym typeface="Helvetica Neue"/>
              </a:rPr>
              <a:t>HAVE </a:t>
            </a:r>
            <a:r>
              <a:rPr lang="en-GB" sz="1600" b="1">
                <a:solidFill>
                  <a:srgbClr val="FFFFFF"/>
                </a:solidFill>
                <a:latin typeface="Helvetica Neue"/>
                <a:ea typeface="Helvetica Neue"/>
                <a:cs typeface="Helvetica Neue"/>
                <a:sym typeface="Helvetica Neue"/>
              </a:rPr>
              <a:t>A </a:t>
            </a:r>
            <a:r>
              <a:rPr lang="en-GB" sz="1600" b="1" i="0" u="none" strike="noStrike" cap="none">
                <a:solidFill>
                  <a:srgbClr val="FFFFFF"/>
                </a:solidFill>
                <a:latin typeface="Helvetica Neue"/>
                <a:ea typeface="Helvetica Neue"/>
                <a:cs typeface="Helvetica Neue"/>
                <a:sym typeface="Helvetica Neue"/>
              </a:rPr>
              <a:t>QUESTION?</a:t>
            </a:r>
            <a:endParaRPr sz="16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800"/>
              <a:buFont typeface="Arial"/>
              <a:buNone/>
            </a:pPr>
            <a:endParaRPr sz="4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700"/>
              <a:buFont typeface="Arial"/>
              <a:buNone/>
            </a:pPr>
            <a:r>
              <a:rPr lang="en-GB" sz="900" b="1" i="0" u="none" strike="noStrike" cap="none">
                <a:solidFill>
                  <a:srgbClr val="CCCCCC"/>
                </a:solidFill>
                <a:latin typeface="Helvetica Neue"/>
                <a:ea typeface="Helvetica Neue"/>
                <a:cs typeface="Helvetica Neue"/>
                <a:sym typeface="Helvetica Neue"/>
              </a:rPr>
              <a:t>CONTACT US</a:t>
            </a:r>
            <a:endParaRPr sz="900" b="1" i="0" u="none" strike="noStrike" cap="none">
              <a:solidFill>
                <a:srgbClr val="CCCCCC"/>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500"/>
              <a:buFont typeface="Arial"/>
              <a:buNone/>
            </a:pPr>
            <a:endParaRPr sz="200" b="1" i="0" u="none" strike="noStrike" cap="none">
              <a:solidFill>
                <a:srgbClr val="CCCCCC"/>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1300 303 715</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a:solidFill>
                  <a:srgbClr val="FFFFFF"/>
                </a:solidFill>
                <a:latin typeface="Helvetica Neue"/>
                <a:ea typeface="Helvetica Neue"/>
                <a:cs typeface="Helvetica Neue"/>
                <a:sym typeface="Helvetica Neue"/>
              </a:rPr>
              <a:t>admin</a:t>
            </a:r>
            <a:r>
              <a:rPr lang="en-GB" sz="700" b="0" i="0" u="none" strike="noStrike" cap="none">
                <a:solidFill>
                  <a:srgbClr val="FFFFFF"/>
                </a:solidFill>
                <a:latin typeface="Helvetica Neue"/>
                <a:ea typeface="Helvetica Neue"/>
                <a:cs typeface="Helvetica Neue"/>
                <a:sym typeface="Helvetica Neue"/>
              </a:rPr>
              <a:t>@binnacletraining.com.au</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binnacletraining.com.au </a:t>
            </a:r>
            <a:endParaRPr sz="800" b="1" i="0" u="none" strike="noStrike" cap="none">
              <a:solidFill>
                <a:srgbClr val="FFFFFF"/>
              </a:solidFill>
              <a:latin typeface="Helvetica Neue"/>
              <a:ea typeface="Helvetica Neue"/>
              <a:cs typeface="Helvetica Neue"/>
              <a:sym typeface="Helvetica Neue"/>
            </a:endParaRPr>
          </a:p>
        </p:txBody>
      </p:sp>
      <p:pic>
        <p:nvPicPr>
          <p:cNvPr id="761" name="Google Shape;761;p65">
            <a:hlinkClick r:id="rId5"/>
          </p:cNvPr>
          <p:cNvPicPr preferRelativeResize="0"/>
          <p:nvPr/>
        </p:nvPicPr>
        <p:blipFill rotWithShape="1">
          <a:blip r:embed="rId6">
            <a:alphaModFix/>
          </a:blip>
          <a:srcRect/>
          <a:stretch/>
        </p:blipFill>
        <p:spPr>
          <a:xfrm>
            <a:off x="4225820" y="4436512"/>
            <a:ext cx="197150" cy="202223"/>
          </a:xfrm>
          <a:prstGeom prst="rect">
            <a:avLst/>
          </a:prstGeom>
          <a:noFill/>
          <a:ln>
            <a:noFill/>
          </a:ln>
        </p:spPr>
      </p:pic>
      <p:pic>
        <p:nvPicPr>
          <p:cNvPr id="762" name="Google Shape;762;p65">
            <a:hlinkClick r:id="rId7"/>
          </p:cNvPr>
          <p:cNvPicPr preferRelativeResize="0"/>
          <p:nvPr/>
        </p:nvPicPr>
        <p:blipFill rotWithShape="1">
          <a:blip r:embed="rId8">
            <a:alphaModFix/>
          </a:blip>
          <a:srcRect/>
          <a:stretch/>
        </p:blipFill>
        <p:spPr>
          <a:xfrm>
            <a:off x="4473411" y="4436514"/>
            <a:ext cx="197150" cy="202223"/>
          </a:xfrm>
          <a:prstGeom prst="rect">
            <a:avLst/>
          </a:prstGeom>
          <a:noFill/>
          <a:ln>
            <a:noFill/>
          </a:ln>
        </p:spPr>
      </p:pic>
      <p:pic>
        <p:nvPicPr>
          <p:cNvPr id="763" name="Google Shape;763;p65">
            <a:hlinkClick r:id="rId9"/>
          </p:cNvPr>
          <p:cNvPicPr preferRelativeResize="0"/>
          <p:nvPr/>
        </p:nvPicPr>
        <p:blipFill rotWithShape="1">
          <a:blip r:embed="rId10">
            <a:alphaModFix/>
          </a:blip>
          <a:srcRect/>
          <a:stretch/>
        </p:blipFill>
        <p:spPr>
          <a:xfrm>
            <a:off x="4721020" y="4436514"/>
            <a:ext cx="197150" cy="202223"/>
          </a:xfrm>
          <a:prstGeom prst="rect">
            <a:avLst/>
          </a:prstGeom>
          <a:noFill/>
          <a:ln>
            <a:noFill/>
          </a:ln>
        </p:spPr>
      </p:pic>
      <p:sp>
        <p:nvSpPr>
          <p:cNvPr id="764" name="Google Shape;764;p65"/>
          <p:cNvSpPr txBox="1"/>
          <p:nvPr/>
        </p:nvSpPr>
        <p:spPr>
          <a:xfrm>
            <a:off x="2114100" y="2057250"/>
            <a:ext cx="4915800" cy="69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900" b="0" i="1" u="none" strike="noStrike" cap="none">
                <a:solidFill>
                  <a:srgbClr val="FFFFFF"/>
                </a:solidFill>
                <a:latin typeface="Helvetica Neue"/>
                <a:ea typeface="Helvetica Neue"/>
                <a:cs typeface="Helvetica Neue"/>
                <a:sym typeface="Helvetica Neue"/>
              </a:rPr>
              <a:t>Allowing Teachers to Teach</a:t>
            </a:r>
            <a:endParaRPr sz="2900" b="0" i="1"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a:spLocks noGrp="1"/>
          </p:cNvSpPr>
          <p:nvPr>
            <p:ph type="body" idx="1"/>
          </p:nvPr>
        </p:nvSpPr>
        <p:spPr>
          <a:xfrm>
            <a:off x="5165175" y="1228975"/>
            <a:ext cx="3532200" cy="2406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050">
                <a:solidFill>
                  <a:schemeClr val="lt1"/>
                </a:solidFill>
                <a:latin typeface="Helvetica Neue Light"/>
                <a:ea typeface="Helvetica Neue Light"/>
                <a:cs typeface="Helvetica Neue Light"/>
                <a:sym typeface="Helvetica Neue Light"/>
              </a:rPr>
              <a:t>All VET training embedded in Queensland Curriculum and Assessment Authority (QCAA) subjects and school-based apprenticeships and traineeships count towards a VET qualification as well as the QCE; in effect, allowing students to mix general and vocational education, and make a start on training for a career before they leave school.</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As well as readying students for the workforce, VET programs can lead to further study, either in the VET sector (where students can gain credit for their VET certificate) or University.</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None/>
            </a:pPr>
            <a:endParaRPr sz="950">
              <a:solidFill>
                <a:schemeClr val="lt1"/>
              </a:solidFill>
              <a:latin typeface="Helvetica Neue Light"/>
              <a:ea typeface="Helvetica Neue Light"/>
              <a:cs typeface="Helvetica Neue Light"/>
              <a:sym typeface="Helvetica Neue Light"/>
            </a:endParaRPr>
          </a:p>
        </p:txBody>
      </p:sp>
      <p:pic>
        <p:nvPicPr>
          <p:cNvPr id="105" name="Google Shape;105;p1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06" name="Google Shape;106;p18"/>
          <p:cNvSpPr txBox="1">
            <a:spLocks noGrp="1"/>
          </p:cNvSpPr>
          <p:nvPr>
            <p:ph type="body" idx="1"/>
          </p:nvPr>
        </p:nvSpPr>
        <p:spPr>
          <a:xfrm>
            <a:off x="614400" y="1228975"/>
            <a:ext cx="3532200" cy="9672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Clr>
                <a:schemeClr val="dk1"/>
              </a:buClr>
              <a:buSzPts val="1100"/>
              <a:buFont typeface="Arial"/>
              <a:buNone/>
            </a:pPr>
            <a:r>
              <a:rPr lang="en-GB" sz="1150">
                <a:solidFill>
                  <a:schemeClr val="dk1"/>
                </a:solidFill>
                <a:latin typeface="Helvetica Neue Light"/>
                <a:ea typeface="Helvetica Neue Light"/>
                <a:cs typeface="Helvetica Neue Light"/>
                <a:sym typeface="Helvetica Neue Light"/>
              </a:rPr>
              <a:t>VET in Schools is about gaining practical work-related skills to equip you for the world of work while you are at school.</a:t>
            </a:r>
            <a:endParaRPr sz="950">
              <a:solidFill>
                <a:schemeClr val="dk1"/>
              </a:solidFill>
              <a:latin typeface="Helvetica Neue Light"/>
              <a:ea typeface="Helvetica Neue Light"/>
              <a:cs typeface="Helvetica Neue Light"/>
              <a:sym typeface="Helvetica Neue Light"/>
            </a:endParaRPr>
          </a:p>
        </p:txBody>
      </p:sp>
      <p:sp>
        <p:nvSpPr>
          <p:cNvPr id="107" name="Google Shape;107;p18"/>
          <p:cNvSpPr txBox="1">
            <a:spLocks noGrp="1"/>
          </p:cNvSpPr>
          <p:nvPr>
            <p:ph type="title"/>
          </p:nvPr>
        </p:nvSpPr>
        <p:spPr>
          <a:xfrm>
            <a:off x="614400" y="692450"/>
            <a:ext cx="3604500" cy="4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sz="2580" b="1">
                <a:solidFill>
                  <a:srgbClr val="1C478A"/>
                </a:solidFill>
              </a:rPr>
              <a:t>VET IN SCHOOLS</a:t>
            </a:r>
            <a:endParaRPr sz="1779" b="1">
              <a:solidFill>
                <a:srgbClr val="1C478A"/>
              </a:solidFill>
            </a:endParaRPr>
          </a:p>
        </p:txBody>
      </p:sp>
      <p:sp>
        <p:nvSpPr>
          <p:cNvPr id="108" name="Google Shape;108;p18"/>
          <p:cNvSpPr txBox="1">
            <a:spLocks noGrp="1"/>
          </p:cNvSpPr>
          <p:nvPr>
            <p:ph type="body" idx="1"/>
          </p:nvPr>
        </p:nvSpPr>
        <p:spPr>
          <a:xfrm>
            <a:off x="614400" y="2119000"/>
            <a:ext cx="3532200" cy="1914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864">
                <a:solidFill>
                  <a:schemeClr val="dk1"/>
                </a:solidFill>
                <a:latin typeface="Helvetica Neue Light"/>
                <a:ea typeface="Helvetica Neue Light"/>
                <a:cs typeface="Helvetica Neue Light"/>
                <a:sym typeface="Helvetica Neue Light"/>
              </a:rPr>
              <a:t>The number of schools and students involved in VET programs has increased in recent years and most schools now offer some VET options to Senior Secondary Students. </a:t>
            </a:r>
            <a:endParaRPr sz="864">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According to the latest data from the National Centre for Vocational Education Research (NCVER), the number of school students undertaking vocational education and training (VET) as part of their senior secondary certificate of education in Queensland increased by 14.4 percent in the 2021 year. Significantly, this is 10.2 percentage points higher than the increase nationally.</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NCVER 2022, VET in Schools 2021, NCVER, Adelaide.</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770"/>
              <a:buFont typeface="Arial"/>
              <a:buNone/>
            </a:pPr>
            <a:endParaRPr sz="765" i="1">
              <a:solidFill>
                <a:schemeClr val="dk1"/>
              </a:solidFill>
              <a:latin typeface="Helvetica Neue Light"/>
              <a:ea typeface="Helvetica Neue Light"/>
              <a:cs typeface="Helvetica Neue Light"/>
              <a:sym typeface="Helvetica Neue Ligh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rotWithShape="1">
          <a:blip r:embed="rId3">
            <a:alphaModFix/>
          </a:blip>
          <a:srcRect l="27311" t="4287" r="18487" b="4287"/>
          <a:stretch/>
        </p:blipFill>
        <p:spPr>
          <a:xfrm>
            <a:off x="4571999" y="0"/>
            <a:ext cx="4572001" cy="5143499"/>
          </a:xfrm>
          <a:prstGeom prst="rect">
            <a:avLst/>
          </a:prstGeom>
          <a:noFill/>
          <a:ln>
            <a:noFill/>
          </a:ln>
        </p:spPr>
      </p:pic>
      <p:pic>
        <p:nvPicPr>
          <p:cNvPr id="116" name="Google Shape;116;p19"/>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117" name="Google Shape;117;p19"/>
          <p:cNvSpPr txBox="1">
            <a:spLocks noGrp="1"/>
          </p:cNvSpPr>
          <p:nvPr>
            <p:ph type="body" idx="1"/>
          </p:nvPr>
        </p:nvSpPr>
        <p:spPr>
          <a:xfrm>
            <a:off x="614400" y="1380675"/>
            <a:ext cx="3532200" cy="83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050">
                <a:solidFill>
                  <a:schemeClr val="dk1"/>
                </a:solidFill>
                <a:latin typeface="Helvetica Neue Light"/>
                <a:ea typeface="Helvetica Neue Light"/>
                <a:cs typeface="Helvetica Neue Light"/>
                <a:sym typeface="Helvetica Neue Light"/>
              </a:rPr>
              <a:t>Achievement of a VET Certificate III or above, in combination with results in General Subjects, can contribute to the calculation of a student’s Australian Tertiary Admission Rank (ATAR).</a:t>
            </a:r>
            <a:endParaRPr sz="1050">
              <a:solidFill>
                <a:schemeClr val="dk1"/>
              </a:solidFill>
              <a:latin typeface="Helvetica Neue Light"/>
              <a:ea typeface="Helvetica Neue Light"/>
              <a:cs typeface="Helvetica Neue Light"/>
              <a:sym typeface="Helvetica Neue Light"/>
            </a:endParaRPr>
          </a:p>
        </p:txBody>
      </p:sp>
      <p:sp>
        <p:nvSpPr>
          <p:cNvPr id="118" name="Google Shape;118;p19"/>
          <p:cNvSpPr txBox="1">
            <a:spLocks noGrp="1"/>
          </p:cNvSpPr>
          <p:nvPr>
            <p:ph type="title"/>
          </p:nvPr>
        </p:nvSpPr>
        <p:spPr>
          <a:xfrm>
            <a:off x="614400" y="844150"/>
            <a:ext cx="3604500" cy="4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sz="2180" b="1">
                <a:solidFill>
                  <a:srgbClr val="1C478A"/>
                </a:solidFill>
              </a:rPr>
              <a:t>ATAR AND QCE CREDITS</a:t>
            </a:r>
            <a:endParaRPr sz="2180" b="1">
              <a:solidFill>
                <a:srgbClr val="1C478A"/>
              </a:solidFill>
            </a:endParaRPr>
          </a:p>
        </p:txBody>
      </p:sp>
      <p:sp>
        <p:nvSpPr>
          <p:cNvPr id="119" name="Google Shape;119;p19"/>
          <p:cNvSpPr txBox="1"/>
          <p:nvPr/>
        </p:nvSpPr>
        <p:spPr>
          <a:xfrm>
            <a:off x="629075" y="2593575"/>
            <a:ext cx="3474300" cy="1661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950" b="1">
                <a:solidFill>
                  <a:schemeClr val="dk1"/>
                </a:solidFill>
                <a:latin typeface="Helvetica Neue"/>
                <a:ea typeface="Helvetica Neue"/>
                <a:cs typeface="Helvetica Neue"/>
                <a:sym typeface="Helvetica Neue"/>
              </a:rPr>
              <a:t>WHAT ARE QCE CREDITS?</a:t>
            </a:r>
            <a:endParaRPr sz="95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400"/>
              <a:buFont typeface="Arial"/>
              <a:buNone/>
            </a:pPr>
            <a:endParaRPr sz="95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GB" sz="850">
                <a:solidFill>
                  <a:schemeClr val="dk1"/>
                </a:solidFill>
                <a:latin typeface="Helvetica Neue Light"/>
                <a:ea typeface="Helvetica Neue Light"/>
                <a:cs typeface="Helvetica Neue Light"/>
                <a:sym typeface="Helvetica Neue Light"/>
              </a:rPr>
              <a:t>VET courses also contribute towards a student’s Queensland Certificate of Education (QCE) which is Queensland’s Senior Secondary Schooling Qualification. To receive a QCE, Queensland students must achieve the set amount of learning which is 20 credits, which can include VET qualifications. Please see our Program-specific sections for more information regarding maximum QCE credits derived from VET qualifications offered by Binnacle Training to Queensland Senior Secondary Students.</a:t>
            </a:r>
            <a:endParaRPr sz="850">
              <a:solidFill>
                <a:schemeClr val="dk1"/>
              </a:solidFill>
              <a:latin typeface="Helvetica Neue Light"/>
              <a:ea typeface="Helvetica Neue Light"/>
              <a:cs typeface="Helvetica Neue Light"/>
              <a:sym typeface="Helvetica Neue Ligh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txBox="1">
            <a:spLocks noGrp="1"/>
          </p:cNvSpPr>
          <p:nvPr>
            <p:ph type="body" idx="1"/>
          </p:nvPr>
        </p:nvSpPr>
        <p:spPr>
          <a:xfrm>
            <a:off x="5157950" y="844150"/>
            <a:ext cx="3214800" cy="2731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358"/>
              <a:buFont typeface="Arial"/>
              <a:buNone/>
            </a:pPr>
            <a:r>
              <a:rPr lang="en-GB" sz="950" b="1">
                <a:solidFill>
                  <a:schemeClr val="lt1"/>
                </a:solidFill>
              </a:rPr>
              <a:t>The Binnacle Lounge provides:</a:t>
            </a:r>
            <a:endParaRPr sz="950" b="1">
              <a:solidFill>
                <a:schemeClr val="lt1"/>
              </a:solidFill>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Real-time status reporting on student outcomes specific to your program</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Certificate on completion (a simple download)</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All course content in one central location</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Interactive online learning including program and tutorial videos</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Zero paperwork</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Unlimited access - anytime, anywhere</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Online Teacher Profile for streamlined management of HR requirements</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None/>
            </a:pP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950">
                <a:solidFill>
                  <a:schemeClr val="lt1"/>
                </a:solidFill>
                <a:latin typeface="Helvetica Neue Light"/>
                <a:ea typeface="Helvetica Neue Light"/>
                <a:cs typeface="Helvetica Neue Light"/>
                <a:sym typeface="Helvetica Neue Light"/>
              </a:rPr>
              <a:t>Delivered mindfully, we are continually evolving and investing in the Binnacle Lounge (and our digital learning resources) to create great experiences for our students and teachers alike.</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None/>
            </a:pPr>
            <a:endParaRPr sz="950">
              <a:solidFill>
                <a:schemeClr val="lt1"/>
              </a:solidFill>
              <a:latin typeface="Helvetica Neue Light"/>
              <a:ea typeface="Helvetica Neue Light"/>
              <a:cs typeface="Helvetica Neue Light"/>
              <a:sym typeface="Helvetica Neue Light"/>
            </a:endParaRPr>
          </a:p>
        </p:txBody>
      </p:sp>
      <p:pic>
        <p:nvPicPr>
          <p:cNvPr id="128" name="Google Shape;128;p20"/>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29" name="Google Shape;129;p20"/>
          <p:cNvSpPr txBox="1">
            <a:spLocks noGrp="1"/>
          </p:cNvSpPr>
          <p:nvPr>
            <p:ph type="body" idx="1"/>
          </p:nvPr>
        </p:nvSpPr>
        <p:spPr>
          <a:xfrm>
            <a:off x="614400" y="1423125"/>
            <a:ext cx="3532200" cy="1372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950">
                <a:solidFill>
                  <a:schemeClr val="dk1"/>
                </a:solidFill>
                <a:latin typeface="Helvetica Neue Light"/>
                <a:ea typeface="Helvetica Neue Light"/>
                <a:cs typeface="Helvetica Neue Light"/>
                <a:sym typeface="Helvetica Neue Light"/>
              </a:rPr>
              <a:t>In 2023, we are proud to be celebrating 10 years of the Binnacle Lounge - our very own Learning Management System (LMS) that has been custom-built for Schools, Teachers and Students. With innovation at the forefront, we have enabled the quality facilitation of our programs with a technology solution without peer in VET in Schools.</a:t>
            </a:r>
            <a:endParaRPr sz="950">
              <a:solidFill>
                <a:schemeClr val="dk1"/>
              </a:solidFill>
              <a:latin typeface="Helvetica Neue Light"/>
              <a:ea typeface="Helvetica Neue Light"/>
              <a:cs typeface="Helvetica Neue Light"/>
              <a:sym typeface="Helvetica Neue Light"/>
            </a:endParaRPr>
          </a:p>
        </p:txBody>
      </p:sp>
      <p:sp>
        <p:nvSpPr>
          <p:cNvPr id="130" name="Google Shape;130;p20"/>
          <p:cNvSpPr txBox="1">
            <a:spLocks noGrp="1"/>
          </p:cNvSpPr>
          <p:nvPr>
            <p:ph type="title"/>
          </p:nvPr>
        </p:nvSpPr>
        <p:spPr>
          <a:xfrm>
            <a:off x="614400" y="656325"/>
            <a:ext cx="3604500" cy="76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sz="2180" b="1">
                <a:solidFill>
                  <a:srgbClr val="1C478A"/>
                </a:solidFill>
              </a:rPr>
              <a:t>BINNACLE LOUNGE</a:t>
            </a:r>
            <a:endParaRPr sz="2180" b="1">
              <a:solidFill>
                <a:srgbClr val="1C478A"/>
              </a:solidFill>
            </a:endParaRPr>
          </a:p>
          <a:p>
            <a:pPr marL="0" lvl="0" indent="0" algn="l" rtl="0">
              <a:spcBef>
                <a:spcPts val="0"/>
              </a:spcBef>
              <a:spcAft>
                <a:spcPts val="0"/>
              </a:spcAft>
              <a:buSzPts val="1100"/>
              <a:buNone/>
            </a:pPr>
            <a:r>
              <a:rPr lang="en-GB" sz="1380" b="1">
                <a:solidFill>
                  <a:srgbClr val="1C478A"/>
                </a:solidFill>
              </a:rPr>
              <a:t>(LEARNING MANAGEMENT SYSTEM)</a:t>
            </a:r>
            <a:endParaRPr sz="1380" b="1">
              <a:solidFill>
                <a:srgbClr val="1C478A"/>
              </a:solidFill>
            </a:endParaRPr>
          </a:p>
        </p:txBody>
      </p:sp>
      <p:pic>
        <p:nvPicPr>
          <p:cNvPr id="131" name="Google Shape;131;p20"/>
          <p:cNvPicPr preferRelativeResize="0"/>
          <p:nvPr/>
        </p:nvPicPr>
        <p:blipFill rotWithShape="1">
          <a:blip r:embed="rId4">
            <a:alphaModFix/>
          </a:blip>
          <a:srcRect t="14531" b="26082"/>
          <a:stretch/>
        </p:blipFill>
        <p:spPr>
          <a:xfrm>
            <a:off x="984613" y="2923900"/>
            <a:ext cx="2683125" cy="159336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idx="4294967295"/>
          </p:nvPr>
        </p:nvSpPr>
        <p:spPr>
          <a:xfrm>
            <a:off x="1062300" y="1748175"/>
            <a:ext cx="7019400" cy="138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SIS20115 Certificate II in Sport and Recreation</a:t>
            </a:r>
            <a:endParaRPr sz="4300" b="1">
              <a:solidFill>
                <a:schemeClr val="lt1"/>
              </a:solidFill>
            </a:endParaRPr>
          </a:p>
        </p:txBody>
      </p:sp>
      <p:pic>
        <p:nvPicPr>
          <p:cNvPr id="139" name="Google Shape;139;p21"/>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140" name="Google Shape;140;p21"/>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878787"/>
      </a:dk2>
      <a:lt2>
        <a:srgbClr val="EEEEEE"/>
      </a:lt2>
      <a:accent1>
        <a:srgbClr val="EA8C1C"/>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5117</Words>
  <Application>Microsoft Macintosh PowerPoint</Application>
  <PresentationFormat>On-screen Show (16:9)</PresentationFormat>
  <Paragraphs>733</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Helvetica Neue</vt:lpstr>
      <vt:lpstr>Helvetica Neue Light</vt:lpstr>
      <vt:lpstr>Simple Light</vt:lpstr>
      <vt:lpstr>SPORT, FITNESS &amp; RECREATION</vt:lpstr>
      <vt:lpstr>PowerPoint Presentation</vt:lpstr>
      <vt:lpstr>ALLOWING TEACHERS TO TEACH</vt:lpstr>
      <vt:lpstr>WHY STUDY WITH BINNACLE TRAINING? </vt:lpstr>
      <vt:lpstr>REAL SKILLS FOR REAL CAREERS</vt:lpstr>
      <vt:lpstr>VET IN SCHOOLS</vt:lpstr>
      <vt:lpstr>ATAR AND QCE CREDITS</vt:lpstr>
      <vt:lpstr>BINNACLE LOUNGE (LEARNING MANAGEMENT SYSTEM)</vt:lpstr>
      <vt:lpstr>SIS20115 Certificate II in Sport and Recreation</vt:lpstr>
      <vt:lpstr>SIS20115 Certificate II in Sport and Recreation</vt:lpstr>
      <vt:lpstr>WHAT DO STUDENTS ACHIEVE?</vt:lpstr>
      <vt:lpstr>SIS20115 Certificate II in Sport and Recreation</vt:lpstr>
      <vt:lpstr>SKILLS ACQUIRED</vt:lpstr>
      <vt:lpstr>HOW WILL YOU BE ASSESSED?</vt:lpstr>
      <vt:lpstr>CAREER PATHWAYS</vt:lpstr>
      <vt:lpstr>SIS20321 Certificate II in Sport Coaching</vt:lpstr>
      <vt:lpstr>SIS20321 Certificate II in Sport Coaching</vt:lpstr>
      <vt:lpstr>WHAT DO STUDENTS ACHIEVE?</vt:lpstr>
      <vt:lpstr>SIS20321  Certificate II in Sport Coaching</vt:lpstr>
      <vt:lpstr>SKILLS ACQUIRED</vt:lpstr>
      <vt:lpstr>HOW WILL YOU BE ASSESSED?</vt:lpstr>
      <vt:lpstr>CAREER PATHWAYS</vt:lpstr>
      <vt:lpstr>SIS30321 Certificate III in Fitness + SIS20115 Certificate II in Sport and Recreation</vt:lpstr>
      <vt:lpstr>SIS30321 Certificate III in Fitness + SIS20115 Certificate II in Sport and Recreation</vt:lpstr>
      <vt:lpstr>WHAT DO STUDENTS ACHIEVE?</vt:lpstr>
      <vt:lpstr>SIS30321 Certificate III in Fitness + SIS20115 Certificate II in Sport and Recreation</vt:lpstr>
      <vt:lpstr>SKILLS ACQUIRED</vt:lpstr>
      <vt:lpstr>HOW WILL YOU BE ASSESSED?</vt:lpstr>
      <vt:lpstr>CAREER PATHWAYS</vt:lpstr>
      <vt:lpstr>SIS30321 Certificate III in Fitness</vt:lpstr>
      <vt:lpstr>SIS30321 Certificate III in Fitness</vt:lpstr>
      <vt:lpstr>WHAT DO STUDENTS ACHIEVE?</vt:lpstr>
      <vt:lpstr>SIS30321 Certificate III in Fitness</vt:lpstr>
      <vt:lpstr>SKILLS ACQUIRED</vt:lpstr>
      <vt:lpstr>HOW WILL YOU BE ASSESSED?</vt:lpstr>
      <vt:lpstr>CAREER PATHWAYS</vt:lpstr>
      <vt:lpstr>SIS30115 Certificate III in Sport and Recreation + SIS20115 Certificate II in Sport and Recreation</vt:lpstr>
      <vt:lpstr>SIS30115 Certificate III in Sport and Recreation + SIS20115 Certificate II in Sport and Recreation</vt:lpstr>
      <vt:lpstr>WHAT DO STUDENTS ACHIEVE?</vt:lpstr>
      <vt:lpstr>SIS30115 Certificate III in Sport and Recreation + SIS20115 Certificate II in Sport and Recreation</vt:lpstr>
      <vt:lpstr>SKILLS ACQUIRED</vt:lpstr>
      <vt:lpstr>HOW WILL YOU BE ASSESSED?</vt:lpstr>
      <vt:lpstr>CAREER PATHWAYS</vt:lpstr>
      <vt:lpstr>Introduction to Sport and Fitness (1-Term &amp; 2-Term Options)</vt:lpstr>
      <vt:lpstr>Introduction to Sport, Fitness &amp; Recreation (2-Term Format)</vt:lpstr>
      <vt:lpstr>Introduction to Sport (1-Term) &amp; Introduction to Fitness (1-Term)</vt:lpstr>
      <vt:lpstr>HLTAID011 Provide First Aid</vt:lpstr>
      <vt:lpstr>HLTAID011 Provide First Aid</vt:lpstr>
      <vt:lpstr>HLTAID009  Provide cardiopulmonary resuscitation</vt:lpstr>
      <vt:lpstr>HLTAID009 Provide cardiopulmonary resuscitation</vt:lpstr>
      <vt:lpstr>Future Learning Pathways</vt:lpstr>
      <vt:lpstr>For more information on any of our Binnacle Training Certificate Courses please visit our website (or scan the QR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FITNESS &amp; RECREATION</dc:title>
  <cp:lastModifiedBy>Andrew Tazelaar</cp:lastModifiedBy>
  <cp:revision>6</cp:revision>
  <dcterms:modified xsi:type="dcterms:W3CDTF">2023-05-29T05:30:30Z</dcterms:modified>
</cp:coreProperties>
</file>